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3" r:id="rId3"/>
    <p:sldId id="274" r:id="rId4"/>
    <p:sldId id="275" r:id="rId5"/>
    <p:sldId id="278" r:id="rId6"/>
    <p:sldId id="279" r:id="rId7"/>
    <p:sldId id="287" r:id="rId8"/>
    <p:sldId id="286" r:id="rId9"/>
    <p:sldId id="281" r:id="rId10"/>
    <p:sldId id="288" r:id="rId11"/>
    <p:sldId id="289" r:id="rId12"/>
    <p:sldId id="267" r:id="rId13"/>
    <p:sldId id="291" r:id="rId14"/>
    <p:sldId id="268" r:id="rId15"/>
    <p:sldId id="292" r:id="rId16"/>
    <p:sldId id="285" r:id="rId17"/>
    <p:sldId id="266" r:id="rId18"/>
    <p:sldId id="269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5" autoAdjust="0"/>
    <p:restoredTop sz="94737" autoAdjust="0"/>
  </p:normalViewPr>
  <p:slideViewPr>
    <p:cSldViewPr snapToGrid="0">
      <p:cViewPr varScale="1">
        <p:scale>
          <a:sx n="74" d="100"/>
          <a:sy n="74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5F1A-53EC-44EB-A558-F68C0240968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D230B-8487-4F76-A0D4-C311CE45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4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95E8117-AEF8-495E-9266-840BE35D8EE0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2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2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5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6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0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0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5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9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8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FC60-A520-4DA6-88DF-976B5A6E353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DFF6-0721-4223-A130-3DFB35C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9" Type="http://schemas.openxmlformats.org/officeDocument/2006/relationships/oleObject" Target="../embeddings/oleObject22.bin"/><Relationship Id="rId21" Type="http://schemas.openxmlformats.org/officeDocument/2006/relationships/image" Target="../media/image11.wmf"/><Relationship Id="rId34" Type="http://schemas.openxmlformats.org/officeDocument/2006/relationships/oleObject" Target="../embeddings/oleObject19.bin"/><Relationship Id="rId42" Type="http://schemas.openxmlformats.org/officeDocument/2006/relationships/image" Target="../media/image21.wmf"/><Relationship Id="rId47" Type="http://schemas.openxmlformats.org/officeDocument/2006/relationships/image" Target="../media/image23.wmf"/><Relationship Id="rId50" Type="http://schemas.openxmlformats.org/officeDocument/2006/relationships/oleObject" Target="../embeddings/oleObject28.bin"/><Relationship Id="rId55" Type="http://schemas.openxmlformats.org/officeDocument/2006/relationships/image" Target="../media/image30.png"/><Relationship Id="rId63" Type="http://schemas.openxmlformats.org/officeDocument/2006/relationships/oleObject" Target="../embeddings/oleObject3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15.wmf"/><Relationship Id="rId41" Type="http://schemas.openxmlformats.org/officeDocument/2006/relationships/oleObject" Target="../embeddings/oleObject23.bin"/><Relationship Id="rId54" Type="http://schemas.openxmlformats.org/officeDocument/2006/relationships/image" Target="../media/image29.png"/><Relationship Id="rId62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8.bin"/><Relationship Id="rId37" Type="http://schemas.openxmlformats.org/officeDocument/2006/relationships/image" Target="../media/image19.wmf"/><Relationship Id="rId40" Type="http://schemas.openxmlformats.org/officeDocument/2006/relationships/image" Target="../media/image20.wmf"/><Relationship Id="rId45" Type="http://schemas.openxmlformats.org/officeDocument/2006/relationships/oleObject" Target="../embeddings/oleObject25.bin"/><Relationship Id="rId53" Type="http://schemas.openxmlformats.org/officeDocument/2006/relationships/image" Target="../media/image28.png"/><Relationship Id="rId58" Type="http://schemas.openxmlformats.org/officeDocument/2006/relationships/oleObject" Target="../embeddings/oleObject29.bin"/><Relationship Id="rId5" Type="http://schemas.openxmlformats.org/officeDocument/2006/relationships/image" Target="../media/image26.gi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6.bin"/><Relationship Id="rId36" Type="http://schemas.openxmlformats.org/officeDocument/2006/relationships/oleObject" Target="../embeddings/oleObject20.bin"/><Relationship Id="rId49" Type="http://schemas.openxmlformats.org/officeDocument/2006/relationships/image" Target="../media/image24.wmf"/><Relationship Id="rId57" Type="http://schemas.openxmlformats.org/officeDocument/2006/relationships/image" Target="../media/image32.png"/><Relationship Id="rId61" Type="http://schemas.openxmlformats.org/officeDocument/2006/relationships/image" Target="../media/image34.png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0.wmf"/><Relationship Id="rId31" Type="http://schemas.openxmlformats.org/officeDocument/2006/relationships/image" Target="../media/image16.wmf"/><Relationship Id="rId44" Type="http://schemas.openxmlformats.org/officeDocument/2006/relationships/image" Target="../media/image22.wmf"/><Relationship Id="rId52" Type="http://schemas.openxmlformats.org/officeDocument/2006/relationships/image" Target="../media/image27.png"/><Relationship Id="rId60" Type="http://schemas.openxmlformats.org/officeDocument/2006/relationships/oleObject" Target="../embeddings/oleObject30.bin"/><Relationship Id="rId4" Type="http://schemas.openxmlformats.org/officeDocument/2006/relationships/hyperlink" Target="&#1055;&#1088;&#1072;&#1074;&#1080;&#1083;&#1086;.GWB" TargetMode="External"/><Relationship Id="rId9" Type="http://schemas.openxmlformats.org/officeDocument/2006/relationships/image" Target="../media/image5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17.bin"/><Relationship Id="rId35" Type="http://schemas.openxmlformats.org/officeDocument/2006/relationships/image" Target="../media/image18.wmf"/><Relationship Id="rId43" Type="http://schemas.openxmlformats.org/officeDocument/2006/relationships/oleObject" Target="../embeddings/oleObject24.bin"/><Relationship Id="rId48" Type="http://schemas.openxmlformats.org/officeDocument/2006/relationships/oleObject" Target="../embeddings/oleObject27.bin"/><Relationship Id="rId56" Type="http://schemas.openxmlformats.org/officeDocument/2006/relationships/image" Target="../media/image31.png"/><Relationship Id="rId8" Type="http://schemas.openxmlformats.org/officeDocument/2006/relationships/oleObject" Target="../embeddings/oleObject6.bin"/><Relationship Id="rId51" Type="http://schemas.openxmlformats.org/officeDocument/2006/relationships/image" Target="../media/image25.wmf"/><Relationship Id="rId3" Type="http://schemas.openxmlformats.org/officeDocument/2006/relationships/notesSlide" Target="../notesSlides/notesSlide1.xml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33" Type="http://schemas.openxmlformats.org/officeDocument/2006/relationships/image" Target="../media/image17.wmf"/><Relationship Id="rId38" Type="http://schemas.openxmlformats.org/officeDocument/2006/relationships/oleObject" Target="../embeddings/oleObject21.bin"/><Relationship Id="rId46" Type="http://schemas.openxmlformats.org/officeDocument/2006/relationships/oleObject" Target="../embeddings/oleObject26.bin"/><Relationship Id="rId5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2%9A%D0%B0%D0%B7%D0%B0%D2%9B%D1%81%D1%82%D0%B0%D0%BD" TargetMode="External"/><Relationship Id="rId3" Type="http://schemas.openxmlformats.org/officeDocument/2006/relationships/hyperlink" Target="https://kk.wikipedia.org/wiki/%D0%A0%D0%B5%D1%81%D0%B5%D0%B9" TargetMode="External"/><Relationship Id="rId7" Type="http://schemas.openxmlformats.org/officeDocument/2006/relationships/hyperlink" Target="https://kk.wikipedia.org/wiki/%D0%A2%D2%B1%D1%80%D0%B0%D0%BD_%D0%B6%D0%BE%D0%BB%D0%B1%D0%B0%D1%80%D1%8B%D1%81%D1%8B" TargetMode="External"/><Relationship Id="rId2" Type="http://schemas.openxmlformats.org/officeDocument/2006/relationships/hyperlink" Target="https://kk.wikipedia.org/wiki/%D0%9B%D0%B0%D1%82%D1%8B%D0%BD_%D1%82%D1%96%D0%BB%D1%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AF%D0%B2%D0%B0" TargetMode="External"/><Relationship Id="rId5" Type="http://schemas.openxmlformats.org/officeDocument/2006/relationships/hyperlink" Target="https://kk.wikipedia.org/wiki/%D2%9A%D1%8B%D1%82%D0%B0%D0%B9" TargetMode="External"/><Relationship Id="rId10" Type="http://schemas.openxmlformats.org/officeDocument/2006/relationships/image" Target="../media/image36.jpeg"/><Relationship Id="rId4" Type="http://schemas.openxmlformats.org/officeDocument/2006/relationships/hyperlink" Target="https://kk.wikipedia.org/wiki/%D2%AE%D0%BD%D0%B4%D1%96%D1%81%D1%82%D0%B0%D0%BD" TargetMode="External"/><Relationship Id="rId9" Type="http://schemas.openxmlformats.org/officeDocument/2006/relationships/hyperlink" Target="https://kk.wikipedia.org/wiki/%D0%A1%D1%8B%D1%80%D0%B4%D0%B0%D1%80%D0%B8%D1%8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2420889"/>
            <a:ext cx="10363200" cy="1470025"/>
          </a:xfrm>
        </p:spPr>
        <p:txBody>
          <a:bodyPr>
            <a:noAutofit/>
          </a:bodyPr>
          <a:lstStyle/>
          <a:p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Алгебралық бөлшектерге амалдар қолдану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67" y="1556792"/>
            <a:ext cx="8534400" cy="1752600"/>
          </a:xfrm>
        </p:spPr>
        <p:txBody>
          <a:bodyPr/>
          <a:lstStyle/>
          <a:p>
            <a:r>
              <a:rPr lang="kk-K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Сабақтың тақырыбы: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2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51477" y="2102004"/>
                <a:ext cx="10133030" cy="4162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ru-RU" sz="4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ru-RU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/>
                            </a:rPr>
                            <m:t>𝑎𝑐</m:t>
                          </m:r>
                        </m:num>
                        <m:den>
                          <m:r>
                            <a:rPr lang="ru-RU" sz="4800" i="1">
                              <a:latin typeface="Cambria Math"/>
                            </a:rPr>
                            <m:t>𝑏𝑐</m:t>
                          </m:r>
                        </m:den>
                      </m:f>
                      <m:r>
                        <a:rPr lang="ru-RU" sz="4800" i="1">
                          <a:latin typeface="Cambria Math"/>
                        </a:rPr>
                        <m:t>                           </m:t>
                      </m:r>
                      <m:f>
                        <m:fPr>
                          <m:ctrlPr>
                            <a:rPr lang="ru-RU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/>
                            </a:rPr>
                            <m:t>−</m:t>
                          </m:r>
                          <m:r>
                            <a:rPr lang="ru-RU" sz="4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ru-RU" sz="4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ru-RU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ru-RU" sz="4800" i="1">
                              <a:latin typeface="Cambria Math"/>
                            </a:rPr>
                            <m:t>−</m:t>
                          </m:r>
                          <m:r>
                            <a:rPr lang="ru-RU" sz="4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ru-RU" sz="4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ru-RU" sz="4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ru-RU" sz="4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ru-RU" sz="4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ru-RU" sz="4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ru-RU" sz="4800" i="1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ru-RU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/>
                            </a:rPr>
                            <m:t>𝑎𝑑</m:t>
                          </m:r>
                          <m:r>
                            <a:rPr lang="ru-RU" sz="4800" i="1">
                              <a:latin typeface="Cambria Math"/>
                            </a:rPr>
                            <m:t>+</m:t>
                          </m:r>
                          <m:r>
                            <a:rPr lang="ru-RU" sz="4800" i="1">
                              <a:latin typeface="Cambria Math"/>
                            </a:rPr>
                            <m:t>𝑏𝑐</m:t>
                          </m:r>
                        </m:num>
                        <m:den>
                          <m:r>
                            <a:rPr lang="ru-RU" sz="4800" i="1">
                              <a:latin typeface="Cambria Math"/>
                            </a:rPr>
                            <m:t>𝑏𝑑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ru-RU" sz="4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ru-RU" sz="4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ru-RU" sz="4800" i="1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ru-RU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/>
                            </a:rPr>
                            <m:t>𝑎𝑑</m:t>
                          </m:r>
                          <m:r>
                            <a:rPr lang="ru-RU" sz="4800" i="1">
                              <a:latin typeface="Cambria Math"/>
                            </a:rPr>
                            <m:t>−</m:t>
                          </m:r>
                          <m:r>
                            <a:rPr lang="ru-RU" sz="4800" i="1">
                              <a:latin typeface="Cambria Math"/>
                            </a:rPr>
                            <m:t>𝑏𝑐</m:t>
                          </m:r>
                        </m:num>
                        <m:den>
                          <m:r>
                            <a:rPr lang="ru-RU" sz="4800" i="1">
                              <a:latin typeface="Cambria Math"/>
                            </a:rPr>
                            <m:t>𝑏𝑑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77" y="2102004"/>
                <a:ext cx="10133030" cy="41626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795540" y="594918"/>
            <a:ext cx="9066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i="1" dirty="0">
                <a:solidFill>
                  <a:srgbClr val="FF0000"/>
                </a:solidFill>
              </a:rPr>
              <a:t>Бөлшек өрнектерге амалдар қолдану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5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0553" y="735595"/>
            <a:ext cx="2449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rgbClr val="FF0000"/>
                </a:solidFill>
              </a:rPr>
              <a:t>Мысал</a:t>
            </a:r>
            <a:r>
              <a:rPr lang="ru-RU" sz="4400" b="1" i="1" dirty="0" smtClean="0">
                <a:solidFill>
                  <a:srgbClr val="FF0000"/>
                </a:solidFill>
              </a:rPr>
              <a:t> 1</a:t>
            </a:r>
            <a:r>
              <a:rPr lang="kk-KZ" sz="4400" b="1" i="1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58461" y="2161528"/>
                <a:ext cx="8018585" cy="3454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𝑎</m:t>
                      </m:r>
                      <m:r>
                        <a:rPr lang="en-US" sz="3600" i="1">
                          <a:latin typeface="Cambria Math"/>
                        </a:rPr>
                        <m:t>−1−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600" i="1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ru-RU" sz="3600" i="1">
                              <a:latin typeface="Cambria Math"/>
                            </a:rPr>
                            <m:t>𝑎</m:t>
                          </m:r>
                          <m:r>
                            <a:rPr lang="ru-RU" sz="36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ru-RU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  <m:r>
                            <a:rPr lang="en-US" sz="36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600" i="1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ru-RU" sz="3600" i="1">
                              <a:latin typeface="Cambria Math"/>
                            </a:rPr>
                            <m:t>𝑎</m:t>
                          </m:r>
                          <m:r>
                            <a:rPr lang="ru-RU" sz="36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ru-RU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36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36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ru-RU" sz="36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36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3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3600" i="1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r>
                            <a:rPr lang="ru-RU" sz="3600" i="1">
                              <a:latin typeface="Cambria Math"/>
                            </a:rPr>
                            <m:t>𝑎</m:t>
                          </m:r>
                          <m:r>
                            <a:rPr lang="ru-RU" sz="36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ru-RU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600" i="1">
                              <a:latin typeface="Cambria Math"/>
                            </a:rPr>
                            <m:t>−1−</m:t>
                          </m:r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600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ru-RU" sz="3600" i="1">
                              <a:latin typeface="Cambria Math"/>
                            </a:rPr>
                            <m:t>𝑎</m:t>
                          </m:r>
                          <m:r>
                            <a:rPr lang="ru-RU" sz="36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ru-RU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3600" i="1">
                              <a:latin typeface="Cambria Math"/>
                            </a:rPr>
                            <m:t>𝑎</m:t>
                          </m:r>
                          <m:r>
                            <a:rPr lang="ru-RU" sz="36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1" y="2161528"/>
                <a:ext cx="8018585" cy="34549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45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868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Жұппен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жұмыс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01483" y="617448"/>
                <a:ext cx="9971315" cy="6148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2800" dirty="0" smtClean="0"/>
                  <a:t>№1.1. Амалдарды орындаңыз:</a:t>
                </a:r>
                <a:endParaRPr lang="ru-RU" sz="2800" dirty="0" smtClean="0"/>
              </a:p>
              <a:p>
                <a:r>
                  <a:rPr lang="ru-RU" sz="2800" dirty="0" err="1" smtClean="0"/>
                  <a:t>Нұсқа</a:t>
                </a:r>
                <a:r>
                  <a:rPr lang="ru-RU" sz="2800" dirty="0" smtClean="0"/>
                  <a:t> 1                                                                 </a:t>
                </a:r>
                <a:r>
                  <a:rPr lang="ru-RU" sz="2800" dirty="0" err="1" smtClean="0"/>
                  <a:t>Нұсқа</a:t>
                </a:r>
                <a:r>
                  <a:rPr lang="ru-RU" sz="2800" dirty="0" smtClean="0"/>
                  <a:t>  </a:t>
                </a:r>
                <a:r>
                  <a:rPr lang="ru-RU" sz="2800" dirty="0"/>
                  <a:t>2</a:t>
                </a:r>
              </a:p>
              <a:p>
                <a:pPr lvl="0"/>
                <a:r>
                  <a:rPr lang="ru-RU" sz="2800" dirty="0"/>
                  <a:t> </a:t>
                </a:r>
                <a:r>
                  <a:rPr lang="ru-RU" sz="3600" dirty="0" smtClean="0"/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19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5а</m:t>
                        </m:r>
                      </m:den>
                    </m:f>
                  </m:oMath>
                </a14:m>
                <a:r>
                  <a:rPr lang="ru-RU" sz="36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5а</m:t>
                        </m:r>
                      </m:den>
                    </m:f>
                  </m:oMath>
                </a14:m>
                <a:r>
                  <a:rPr lang="ru-RU" sz="3600" dirty="0"/>
                  <a:t>         </a:t>
                </a:r>
                <a:r>
                  <a:rPr lang="ru-RU" sz="3600" dirty="0" smtClean="0"/>
                  <a:t>                                  </a:t>
                </a:r>
                <a:r>
                  <a:rPr lang="ru-RU" sz="3600" dirty="0"/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8х</m:t>
                        </m:r>
                      </m:den>
                    </m:f>
                  </m:oMath>
                </a14:m>
                <a:r>
                  <a:rPr lang="ru-RU" sz="3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8х</m:t>
                        </m:r>
                      </m:den>
                    </m:f>
                  </m:oMath>
                </a14:m>
                <a:r>
                  <a:rPr lang="ru-RU" sz="3600" dirty="0"/>
                  <a:t>           </a:t>
                </a:r>
              </a:p>
              <a:p>
                <a:r>
                  <a:rPr lang="ru-RU" dirty="0"/>
                  <a:t> </a:t>
                </a:r>
              </a:p>
              <a:p>
                <a:r>
                  <a:rPr lang="ru-RU" sz="3600" dirty="0"/>
                  <a:t> </a:t>
                </a:r>
                <a:r>
                  <a:rPr lang="ru-RU" sz="3600" dirty="0" smtClean="0"/>
                  <a:t>2</a:t>
                </a:r>
                <a:r>
                  <a:rPr lang="ru-RU" sz="3600" dirty="0"/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5а+2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а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3а+2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а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/>
                  <a:t>        </a:t>
                </a:r>
                <a:r>
                  <a:rPr lang="ru-RU" sz="3600" dirty="0" smtClean="0"/>
                  <a:t>                         </a:t>
                </a:r>
                <a:r>
                  <a:rPr lang="ru-RU" sz="3600" dirty="0"/>
                  <a:t>2.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6а+5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а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2а+5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а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/>
                  <a:t>        </a:t>
                </a:r>
              </a:p>
              <a:p>
                <a:r>
                  <a:rPr lang="ru-RU" dirty="0"/>
                  <a:t> </a:t>
                </a:r>
              </a:p>
              <a:p>
                <a:r>
                  <a:rPr lang="ru-RU" sz="3600" dirty="0"/>
                  <a:t> </a:t>
                </a:r>
                <a:r>
                  <a:rPr lang="ru-RU" sz="3600" dirty="0" smtClean="0"/>
                  <a:t>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3а−5в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а−в</m:t>
                        </m:r>
                      </m:den>
                    </m:f>
                  </m:oMath>
                </a14:m>
                <a:r>
                  <a:rPr lang="ru-RU" sz="3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2а−4в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в−а</m:t>
                        </m:r>
                      </m:den>
                    </m:f>
                  </m:oMath>
                </a14:m>
                <a:r>
                  <a:rPr lang="ru-RU" sz="3600" dirty="0"/>
                  <a:t>        </a:t>
                </a:r>
                <a:r>
                  <a:rPr lang="ru-RU" sz="3600" dirty="0" smtClean="0"/>
                  <a:t>                       </a:t>
                </a:r>
                <a:r>
                  <a:rPr lang="ru-RU" sz="3600" dirty="0"/>
                  <a:t>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7а−8в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в−а</m:t>
                        </m:r>
                      </m:den>
                    </m:f>
                  </m:oMath>
                </a14:m>
                <a:r>
                  <a:rPr lang="ru-RU" sz="3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6а−7в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а−в</m:t>
                        </m:r>
                      </m:den>
                    </m:f>
                  </m:oMath>
                </a14:m>
                <a:r>
                  <a:rPr lang="ru-RU" sz="3600" dirty="0"/>
                  <a:t>                 </a:t>
                </a:r>
              </a:p>
              <a:p>
                <a:r>
                  <a:rPr lang="ru-RU" dirty="0"/>
                  <a:t> </a:t>
                </a:r>
                <a:endParaRPr lang="ru-RU" dirty="0" smtClean="0"/>
              </a:p>
              <a:p>
                <a:r>
                  <a:rPr lang="ru-RU" sz="3600" dirty="0" smtClean="0"/>
                  <a:t> 4.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5х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у</m:t>
                        </m:r>
                      </m:den>
                    </m:f>
                  </m:oMath>
                </a14:m>
                <a:r>
                  <a:rPr lang="ru-RU" sz="36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3х</m:t>
                        </m:r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у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/>
                  <a:t>           </a:t>
                </a:r>
                <a:r>
                  <a:rPr lang="ru-RU" sz="3600" dirty="0" smtClean="0"/>
                  <a:t>                         </a:t>
                </a:r>
                <a:r>
                  <a:rPr lang="ru-RU" sz="3600" dirty="0"/>
                  <a:t>4.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3х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у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у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/>
                  <a:t>                                 </a:t>
                </a:r>
              </a:p>
              <a:p>
                <a:r>
                  <a:rPr lang="ru-RU" dirty="0"/>
                  <a:t> </a:t>
                </a:r>
              </a:p>
              <a:p>
                <a:r>
                  <a:rPr lang="ru-RU" sz="3600" dirty="0"/>
                  <a:t>5. 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у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−4</m:t>
                        </m:r>
                      </m:den>
                    </m:f>
                  </m:oMath>
                </a14:m>
                <a:r>
                  <a:rPr lang="ru-RU" sz="36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у−2</m:t>
                        </m:r>
                      </m:den>
                    </m:f>
                  </m:oMath>
                </a14:m>
                <a:r>
                  <a:rPr lang="ru-RU" sz="3600" dirty="0"/>
                  <a:t>    </a:t>
                </a:r>
                <a:r>
                  <a:rPr lang="ru-RU" sz="3600" dirty="0" smtClean="0"/>
                  <a:t>                                </a:t>
                </a:r>
                <a:r>
                  <a:rPr lang="ru-RU" sz="3600" dirty="0"/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у−3</m:t>
                        </m:r>
                      </m:den>
                    </m:f>
                  </m:oMath>
                </a14:m>
                <a:r>
                  <a:rPr lang="ru-RU" sz="36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у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−9</m:t>
                        </m:r>
                      </m:den>
                    </m:f>
                  </m:oMath>
                </a14:m>
                <a:r>
                  <a:rPr lang="ru-RU" sz="3600" dirty="0"/>
                  <a:t>        </a:t>
                </a:r>
                <a:r>
                  <a:rPr lang="ru-RU" sz="2800" dirty="0"/>
                  <a:t>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83" y="617448"/>
                <a:ext cx="9971315" cy="6148093"/>
              </a:xfrm>
              <a:prstGeom prst="rect">
                <a:avLst/>
              </a:prstGeom>
              <a:blipFill rotWithShape="1">
                <a:blip r:embed="rId2"/>
                <a:stretch>
                  <a:fillRect l="-1834" t="-9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9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868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Жұппен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жұмыс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315113"/>
                  </p:ext>
                </p:extLst>
              </p:nvPr>
            </p:nvGraphicFramePr>
            <p:xfrm>
              <a:off x="2368063" y="961294"/>
              <a:ext cx="6252478" cy="52118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25733"/>
                    <a:gridCol w="3126745"/>
                  </a:tblGrid>
                  <a:tr h="7053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5а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6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977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а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а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145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3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3600">
                              <a:effectLst/>
                            </a:rPr>
                            <a:t>-1</a:t>
                          </a:r>
                          <a:endParaRPr lang="ru-RU" sz="3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144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9у−10х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k-KZ" sz="3600">
                                            <a:effectLst/>
                                            <a:latin typeface="Cambria Math"/>
                                          </a:rPr>
                                          <m:t>15х</m:t>
                                        </m:r>
                                      </m:e>
                                      <m:sup>
                                        <m:r>
                                          <a:rPr lang="kk-KZ" sz="3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k-KZ" sz="3600">
                                            <a:effectLst/>
                                            <a:latin typeface="Cambria Math"/>
                                          </a:rPr>
                                          <m:t>у</m:t>
                                        </m:r>
                                      </m:e>
                                      <m:sup>
                                        <m:r>
                                          <a:rPr lang="kk-KZ" sz="3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3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10х−9у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k-KZ" sz="3600">
                                            <a:effectLst/>
                                            <a:latin typeface="Cambria Math"/>
                                          </a:rPr>
                                          <m:t>15х</m:t>
                                        </m:r>
                                      </m:e>
                                      <m:sup>
                                        <m:r>
                                          <a:rPr lang="kk-KZ" sz="3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ru-RU" sz="3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k-KZ" sz="3600">
                                            <a:effectLst/>
                                            <a:latin typeface="Cambria Math"/>
                                          </a:rPr>
                                          <m:t>у</m:t>
                                        </m:r>
                                      </m:e>
                                      <m:sup>
                                        <m:r>
                                          <a:rPr lang="kk-KZ" sz="3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3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61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у+2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kk-KZ" sz="3600">
                                        <a:effectLst/>
                                        <a:latin typeface="Cambria Math"/>
                                      </a:rPr>
                                      <m:t>у+3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315113"/>
                  </p:ext>
                </p:extLst>
              </p:nvPr>
            </p:nvGraphicFramePr>
            <p:xfrm>
              <a:off x="2368063" y="961294"/>
              <a:ext cx="6252478" cy="52956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25733"/>
                    <a:gridCol w="3126745"/>
                  </a:tblGrid>
                  <a:tr h="11147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546" r="-100195" b="-374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546" r="-195" b="-374863"/>
                          </a:stretch>
                        </a:blipFill>
                      </a:tcPr>
                    </a:tc>
                  </a:tr>
                  <a:tr h="110280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102222" r="-100195" b="-28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102222" r="-195" b="-281111"/>
                          </a:stretch>
                        </a:blipFill>
                      </a:tcPr>
                    </a:tc>
                  </a:tr>
                  <a:tr h="5870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375258" r="-100195" b="-421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3600">
                              <a:effectLst/>
                            </a:rPr>
                            <a:t>-1</a:t>
                          </a:r>
                          <a:endParaRPr lang="ru-RU" sz="3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28739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18483" r="-100195" b="-93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218483" r="-195" b="-93839"/>
                          </a:stretch>
                        </a:blipFill>
                      </a:tcPr>
                    </a:tc>
                  </a:tr>
                  <a:tr h="12036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341117" r="-100195" b="-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341117" r="-195" b="-5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24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Жұппен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жұмыс</a:t>
            </a:r>
            <a:r>
              <a:rPr lang="ru-RU" b="1" dirty="0" smtClean="0">
                <a:solidFill>
                  <a:srgbClr val="FF0000"/>
                </a:solidFill>
              </a:rPr>
              <a:t>(А,С)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46629" y="1538514"/>
                <a:ext cx="9608457" cy="2495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800" dirty="0" smtClean="0"/>
                  <a:t>№1.2.Амалдарды орындаңыз:</a:t>
                </a:r>
                <a:endParaRPr lang="ru-RU" sz="2800" dirty="0" smtClean="0"/>
              </a:p>
              <a:p>
                <a:r>
                  <a:rPr lang="ru-RU" sz="3600" dirty="0" smtClean="0"/>
                  <a:t>А</a:t>
                </a:r>
                <a:r>
                  <a:rPr lang="ru-RU" sz="3600" dirty="0"/>
                  <a:t>) </a:t>
                </a:r>
                <a:r>
                  <a:rPr lang="ru-RU" sz="3600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−6х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−16</m:t>
                        </m:r>
                      </m:den>
                    </m:f>
                    <m:r>
                      <a:rPr lang="kk-KZ" sz="3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2х−16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−16</m:t>
                        </m:r>
                      </m:den>
                    </m:f>
                  </m:oMath>
                </a14:m>
                <a:r>
                  <a:rPr lang="ru-RU" sz="3600" i="1" dirty="0"/>
                  <a:t>                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5х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+4х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4х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kk-KZ" sz="3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4х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ru-RU" sz="3600" i="1" dirty="0"/>
                  <a:t> </a:t>
                </a:r>
                <a:endParaRPr lang="ru-RU" sz="3600" dirty="0"/>
              </a:p>
              <a:p>
                <a:r>
                  <a:rPr lang="ru-RU" sz="3600" i="1" dirty="0"/>
                  <a:t>   </a:t>
                </a:r>
                <a:endParaRPr lang="ru-RU" sz="3600" dirty="0"/>
              </a:p>
              <a:p>
                <a:r>
                  <a:rPr lang="ru-RU" sz="3600" dirty="0"/>
                  <a:t>   </a:t>
                </a:r>
                <a:r>
                  <a:rPr lang="ru-RU" sz="2800" dirty="0"/>
                  <a:t>     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29" y="1538514"/>
                <a:ext cx="9608457" cy="2495748"/>
              </a:xfrm>
              <a:prstGeom prst="rect">
                <a:avLst/>
              </a:prstGeom>
              <a:blipFill rotWithShape="1">
                <a:blip r:embed="rId2"/>
                <a:stretch>
                  <a:fillRect l="-1904" t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4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Жұппен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жұмыс</a:t>
            </a:r>
            <a:r>
              <a:rPr lang="ru-RU" b="1" dirty="0">
                <a:solidFill>
                  <a:srgbClr val="FF0000"/>
                </a:solidFill>
              </a:rPr>
              <a:t>(А,С)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1096005"/>
                  </p:ext>
                </p:extLst>
              </p:nvPr>
            </p:nvGraphicFramePr>
            <p:xfrm>
              <a:off x="984738" y="1617784"/>
              <a:ext cx="10245969" cy="54820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122156"/>
                    <a:gridCol w="5123813"/>
                  </a:tblGrid>
                  <a:tr h="25515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60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6000">
                                        <a:effectLst/>
                                        <a:latin typeface="Cambria Math"/>
                                      </a:rPr>
                                      <m:t>х−4</m:t>
                                    </m:r>
                                  </m:num>
                                  <m:den>
                                    <m:r>
                                      <a:rPr lang="ru-RU" sz="6000">
                                        <a:effectLst/>
                                        <a:latin typeface="Cambria Math"/>
                                      </a:rPr>
                                      <m:t>х+4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54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6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6000">
                                        <a:effectLst/>
                                        <a:latin typeface="Cambria Math"/>
                                      </a:rPr>
                                      <m:t>2х+1</m:t>
                                    </m:r>
                                  </m:num>
                                  <m:den>
                                    <m:r>
                                      <a:rPr lang="ru-RU" sz="6000" smtClean="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ru-RU" sz="6000">
                                        <a:effectLst/>
                                        <a:latin typeface="Cambria Math"/>
                                      </a:rPr>
                                      <m:t>х−1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54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9305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6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6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6000">
                                            <a:effectLst/>
                                            <a:latin typeface="Cambria Math"/>
                                          </a:rPr>
                                          <m:t>2х</m:t>
                                        </m:r>
                                      </m:e>
                                      <m:sup>
                                        <m:r>
                                          <a:rPr lang="ru-RU" sz="60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6000">
                                        <a:effectLst/>
                                        <a:latin typeface="Cambria Math"/>
                                      </a:rPr>
                                      <m:t>1−4</m:t>
                                    </m:r>
                                    <m:sSup>
                                      <m:sSupPr>
                                        <m:ctrlPr>
                                          <a:rPr lang="ru-RU" sz="6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6000">
                                            <a:effectLst/>
                                            <a:latin typeface="Cambria Math"/>
                                          </a:rPr>
                                          <m:t>х</m:t>
                                        </m:r>
                                      </m:e>
                                      <m:sup>
                                        <m:r>
                                          <a:rPr lang="ru-RU" sz="60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54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6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6000">
                                        <a:effectLst/>
                                        <a:latin typeface="Cambria Math"/>
                                      </a:rPr>
                                      <m:t>3у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6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6000">
                                            <a:effectLst/>
                                            <a:latin typeface="Cambria Math"/>
                                          </a:rPr>
                                          <m:t>х</m:t>
                                        </m:r>
                                      </m:e>
                                      <m:sup>
                                        <m:r>
                                          <a:rPr lang="ru-RU" sz="60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6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ru-RU" sz="6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6000">
                                            <a:effectLst/>
                                            <a:latin typeface="Cambria Math"/>
                                          </a:rPr>
                                          <m:t>9у</m:t>
                                        </m:r>
                                      </m:e>
                                      <m:sup>
                                        <m:r>
                                          <a:rPr lang="ru-RU" sz="60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54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1096005"/>
                  </p:ext>
                </p:extLst>
              </p:nvPr>
            </p:nvGraphicFramePr>
            <p:xfrm>
              <a:off x="984738" y="1617784"/>
              <a:ext cx="10245969" cy="54820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122156"/>
                    <a:gridCol w="5123813"/>
                  </a:tblGrid>
                  <a:tr h="255152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19" r="-100119" b="-114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19" r="-119" b="-114797"/>
                          </a:stretch>
                        </a:blipFill>
                      </a:tcPr>
                    </a:tc>
                  </a:tr>
                  <a:tr h="293057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19" t="-87110" r="-1001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19" t="-87110" r="-1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132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Жеке жұмыс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kk-KZ" dirty="0" smtClean="0"/>
                  <a:t>№1.3.Бөлшек түрінде жазыңыз:</a:t>
                </a:r>
                <a:endParaRPr lang="ru-RU" dirty="0" smtClean="0"/>
              </a:p>
              <a:p>
                <a:pPr marL="1608138"/>
                <a:r>
                  <a:rPr lang="ru-RU" sz="4000" dirty="0" smtClean="0"/>
                  <a:t>А</a:t>
                </a:r>
                <a:r>
                  <a:rPr lang="ru-RU" sz="4000" dirty="0"/>
                  <a:t>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i="1">
                                <a:latin typeface="Cambria Math"/>
                              </a:rPr>
                              <m:t>11+3а</m:t>
                            </m:r>
                          </m:e>
                          <m:sup>
                            <m:r>
                              <a:rPr lang="ru-RU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4000" i="1">
                            <a:latin typeface="Cambria Math"/>
                          </a:rPr>
                          <m:t>33</m:t>
                        </m:r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i="1">
                                <a:latin typeface="Cambria Math"/>
                              </a:rPr>
                              <m:t>а</m:t>
                            </m:r>
                          </m:e>
                          <m:sup>
                            <m:r>
                              <a:rPr lang="ru-RU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4000" i="1">
                            <a:latin typeface="Cambria Math"/>
                          </a:rPr>
                          <m:t>в</m:t>
                        </m:r>
                      </m:den>
                    </m:f>
                  </m:oMath>
                </a14:m>
                <a:r>
                  <a:rPr lang="ru-RU" sz="4000" dirty="0"/>
                  <a:t>   -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i="1">
                                <a:latin typeface="Cambria Math"/>
                              </a:rPr>
                              <m:t>в</m:t>
                            </m:r>
                          </m:e>
                          <m:sup>
                            <m:r>
                              <a:rPr lang="ru-RU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4000" i="1">
                            <a:latin typeface="Cambria Math"/>
                          </a:rPr>
                          <m:t>+11</m:t>
                        </m:r>
                      </m:num>
                      <m:den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i="1">
                                <a:latin typeface="Cambria Math"/>
                              </a:rPr>
                              <m:t>22ав</m:t>
                            </m:r>
                          </m:e>
                          <m:sup>
                            <m:r>
                              <a:rPr lang="ru-RU" sz="4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/>
                  <a:t>             </a:t>
                </a:r>
                <a:endParaRPr lang="ru-RU" sz="4000" dirty="0" smtClean="0"/>
              </a:p>
              <a:p>
                <a:pPr marL="1608138"/>
                <a:endParaRPr lang="ru-RU" sz="4000" dirty="0"/>
              </a:p>
              <a:p>
                <a:pPr marL="1608138"/>
                <a:r>
                  <a:rPr lang="ru-RU" sz="4000" dirty="0" smtClean="0"/>
                  <a:t>В</a:t>
                </a:r>
                <a:r>
                  <a:rPr lang="ru-RU" sz="4000" dirty="0"/>
                  <a:t>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/>
                          </a:rPr>
                          <m:t>7а−3в</m:t>
                        </m:r>
                      </m:num>
                      <m:den>
                        <m:r>
                          <a:rPr lang="ru-RU" sz="4000" i="1">
                            <a:latin typeface="Cambria Math"/>
                          </a:rPr>
                          <m:t>21</m:t>
                        </m:r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i="1">
                                <a:latin typeface="Cambria Math"/>
                              </a:rPr>
                              <m:t>в</m:t>
                            </m:r>
                          </m:e>
                          <m:sup>
                            <m:r>
                              <a:rPr lang="ru-RU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4000" i="1">
                            <a:latin typeface="Cambria Math"/>
                          </a:rPr>
                          <m:t>а</m:t>
                        </m:r>
                      </m:den>
                    </m:f>
                  </m:oMath>
                </a14:m>
                <a:r>
                  <a:rPr lang="ru-RU" sz="4000" dirty="0"/>
                  <a:t>   -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/>
                          </a:rPr>
                          <m:t>7в−2а</m:t>
                        </m:r>
                      </m:num>
                      <m:den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i="1">
                                <a:latin typeface="Cambria Math"/>
                              </a:rPr>
                              <m:t>14ва</m:t>
                            </m:r>
                          </m:e>
                          <m:sup>
                            <m:r>
                              <a:rPr lang="ru-RU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95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32231" y="2550916"/>
                <a:ext cx="3933370" cy="27946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а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а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ru-RU" sz="3600" i="1">
                        <a:latin typeface="Cambria Math"/>
                      </a:rPr>
                      <m:t>− 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3−а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3а</m:t>
                        </m:r>
                      </m:den>
                    </m:f>
                  </m:oMath>
                </a14:m>
                <a:endParaRPr lang="ru-RU" sz="3600" dirty="0"/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х−1</m:t>
                        </m:r>
                      </m:den>
                    </m:f>
                  </m:oMath>
                </a14:m>
                <a:r>
                  <a:rPr lang="ru-RU" sz="3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х+1</m:t>
                        </m:r>
                      </m:den>
                    </m:f>
                  </m:oMath>
                </a14:m>
                <a:endParaRPr lang="ru-RU" sz="3600" dirty="0" smtClean="0"/>
              </a:p>
              <a:p>
                <a:pPr lvl="0"/>
                <a:endParaRPr lang="kk-KZ" sz="3600" dirty="0"/>
              </a:p>
              <a:p>
                <a:pPr lvl="0"/>
                <a:endParaRPr lang="ru-RU" sz="3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1" y="2550916"/>
                <a:ext cx="3933370" cy="27946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14741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Деңгейлік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тапсырмалар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062515" y="2735931"/>
                <a:ext cx="4499428" cy="3868055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а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600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а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3600" i="1"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i="1">
                              <a:latin typeface="Cambria Math"/>
                            </a:rPr>
                            <m:t>3−а</m:t>
                          </m:r>
                        </m:num>
                        <m:den>
                          <m:r>
                            <a:rPr lang="ru-RU" sz="3600" i="1">
                              <a:latin typeface="Cambria Math"/>
                            </a:rPr>
                            <m:t>3а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/>
                        </a:rPr>
                        <m:t>2у− 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4у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3600" i="1">
                              <a:latin typeface="Cambria Math"/>
                            </a:rPr>
                            <m:t>2у−1</m:t>
                          </m:r>
                        </m:den>
                      </m:f>
                      <m:r>
                        <a:rPr lang="ru-RU" sz="3600" i="1">
                          <a:latin typeface="Cambria Math"/>
                        </a:rPr>
                        <m:t>− </m:t>
                      </m:r>
                      <m:r>
                        <a:rPr lang="ru-RU" sz="360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3600" dirty="0" smtClean="0"/>
              </a:p>
              <a:p>
                <a:pPr marL="0" lvl="0" indent="0">
                  <a:buNone/>
                </a:pP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62515" y="2735931"/>
                <a:ext cx="4499428" cy="386805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460343" y="2134341"/>
                <a:ext cx="4731657" cy="329109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i="1">
                              <a:latin typeface="Cambria Math"/>
                            </a:rPr>
                            <m:t>ав</m:t>
                          </m:r>
                        </m:num>
                        <m:den>
                          <m:r>
                            <a:rPr lang="ru-RU" sz="3600" i="1">
                              <a:latin typeface="Cambria Math"/>
                            </a:rPr>
                            <m:t>ав−1</m:t>
                          </m:r>
                        </m:den>
                      </m:f>
                      <m:r>
                        <a:rPr lang="ru-RU" sz="3600" i="1"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i="1">
                              <a:latin typeface="Cambria Math"/>
                            </a:rPr>
                            <m:t>1+ав</m:t>
                          </m:r>
                        </m:num>
                        <m:den>
                          <m:r>
                            <a:rPr lang="ru-RU" sz="3600" i="1">
                              <a:latin typeface="Cambria Math"/>
                            </a:rPr>
                            <m:t>ав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х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600" i="1">
                              <a:latin typeface="Cambria Math"/>
                            </a:rPr>
                            <m:t>−4х+4</m:t>
                          </m:r>
                        </m:den>
                      </m:f>
                      <m:r>
                        <a:rPr lang="ru-RU" sz="3600" i="1">
                          <a:latin typeface="Cambria Math"/>
                        </a:rPr>
                        <m:t> + 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3600" i="1">
                              <a:latin typeface="Cambria Math"/>
                            </a:rPr>
                            <m:t>2х−</m:t>
                          </m:r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х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  <a:p>
                <a:pPr lvl="0"/>
                <a:endParaRPr lang="ru-RU" sz="3600" dirty="0"/>
              </a:p>
              <a:p>
                <a:endParaRPr lang="ru-RU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43" y="2134341"/>
                <a:ext cx="4731657" cy="32910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27200" y="1190170"/>
            <a:ext cx="1074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 smtClean="0">
                <a:solidFill>
                  <a:srgbClr val="0070C0"/>
                </a:solidFill>
              </a:rPr>
              <a:t>Өрнектерді</a:t>
            </a:r>
            <a:r>
              <a:rPr lang="kk-KZ" sz="4400" dirty="0" smtClean="0"/>
              <a:t> </a:t>
            </a:r>
            <a:r>
              <a:rPr lang="kk-KZ" sz="4400" dirty="0" smtClean="0">
                <a:solidFill>
                  <a:srgbClr val="FFC000"/>
                </a:solidFill>
              </a:rPr>
              <a:t>бөлшекке</a:t>
            </a:r>
            <a:r>
              <a:rPr lang="kk-KZ" sz="4400" dirty="0" smtClean="0"/>
              <a:t> </a:t>
            </a:r>
            <a:r>
              <a:rPr lang="kk-KZ" sz="4400" dirty="0" smtClean="0">
                <a:solidFill>
                  <a:srgbClr val="00B050"/>
                </a:solidFill>
              </a:rPr>
              <a:t>түрлендіріңіз: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Үйге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тапсырма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2987"/>
            <a:ext cx="10515600" cy="3523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№1.2.(В,Д)</a:t>
            </a:r>
            <a:endParaRPr lang="ru-RU" sz="5400" b="1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71" y="690847"/>
            <a:ext cx="4691743" cy="605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303"/>
            <a:ext cx="1035231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Рефлексия</a:t>
            </a:r>
          </a:p>
        </p:txBody>
      </p:sp>
      <p:pic>
        <p:nvPicPr>
          <p:cNvPr id="2050" name="Picture 2" descr="Картинки по запросу рефлекс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785" y="3744686"/>
            <a:ext cx="2612215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940893"/>
            <a:ext cx="3904342" cy="54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8571"/>
            <a:ext cx="10515600" cy="1325563"/>
          </a:xfrm>
        </p:spPr>
        <p:txBody>
          <a:bodyPr/>
          <a:lstStyle/>
          <a:p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мақсаттары: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7.2.1.19</a:t>
            </a:r>
            <a:endParaRPr lang="ru-RU" dirty="0"/>
          </a:p>
          <a:p>
            <a:r>
              <a:rPr lang="kk-KZ" dirty="0"/>
              <a:t>алгебралық бөлшектерді  қосу және азайтуды орындау;</a:t>
            </a:r>
            <a:endParaRPr lang="ru-RU" dirty="0"/>
          </a:p>
          <a:p>
            <a:r>
              <a:rPr lang="kk-KZ" dirty="0"/>
              <a:t>7.2.1.20</a:t>
            </a:r>
            <a:endParaRPr lang="ru-RU" dirty="0"/>
          </a:p>
          <a:p>
            <a:r>
              <a:rPr lang="kk-KZ" dirty="0"/>
              <a:t>алгебралық бөлшектерді көбейту және бөлуді, дәрежеге шығаруды орындау;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0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Arial"/>
              <a:buChar char="•"/>
              <a:tabLst>
                <a:tab pos="457200" algn="l"/>
              </a:tabLst>
            </a:pPr>
            <a:r>
              <a:rPr lang="kk-KZ" i="1" dirty="0">
                <a:ea typeface="Times New Roman"/>
                <a:cs typeface="Times New Roman"/>
              </a:rPr>
              <a:t>1. Бөлшектің бөлімінің ЕКОЕ табады;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Arial"/>
              <a:buChar char="•"/>
              <a:tabLst>
                <a:tab pos="457200" algn="l"/>
              </a:tabLst>
            </a:pPr>
            <a:r>
              <a:rPr lang="kk-KZ" i="1" dirty="0">
                <a:ea typeface="Times New Roman"/>
                <a:cs typeface="Times New Roman"/>
              </a:rPr>
              <a:t>2.  Жай бөлшектерді ортақ бөлімге келтіреді;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Arial"/>
              <a:buChar char="•"/>
              <a:tabLst>
                <a:tab pos="457200" algn="l"/>
              </a:tabLst>
            </a:pPr>
            <a:r>
              <a:rPr lang="kk-KZ" i="1" dirty="0">
                <a:ea typeface="Times New Roman"/>
                <a:cs typeface="Times New Roman"/>
              </a:rPr>
              <a:t>3. Жай бөлшектің толықтауыштарын көбейтеді;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Arial"/>
              <a:buChar char="•"/>
              <a:tabLst>
                <a:tab pos="457200" algn="l"/>
              </a:tabLst>
            </a:pPr>
            <a:r>
              <a:rPr lang="kk-KZ" i="1" dirty="0">
                <a:ea typeface="Times New Roman"/>
                <a:cs typeface="Times New Roman"/>
              </a:rPr>
              <a:t>4. Жай бөлшектерге амалдарды дұрыс орындайды.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Arial"/>
              <a:buChar char="•"/>
              <a:tabLst>
                <a:tab pos="457200" algn="l"/>
              </a:tabLst>
            </a:pPr>
            <a:r>
              <a:rPr lang="kk-KZ" i="1" dirty="0">
                <a:ea typeface="Times New Roman"/>
                <a:cs typeface="Times New Roman"/>
              </a:rPr>
              <a:t>5. Алгебралық бөлшектерді ортақ бөлімге келтіреді;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Arial"/>
              <a:buChar char="•"/>
              <a:tabLst>
                <a:tab pos="457200" algn="l"/>
              </a:tabLst>
            </a:pPr>
            <a:r>
              <a:rPr lang="kk-KZ" i="1" dirty="0">
                <a:ea typeface="Times New Roman"/>
                <a:cs typeface="Times New Roman"/>
              </a:rPr>
              <a:t>6. Алгебралық бөлшектің толықтауыштарын көбейтеді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r>
              <a:rPr lang="kk-KZ" i="1" dirty="0">
                <a:ea typeface="Times New Roman"/>
              </a:rPr>
              <a:t>7. Алгебралық бөлшектерге амалдарды дұрыс орындайды.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88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тапсырмасын тексеру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23" y="1212747"/>
            <a:ext cx="9326880" cy="56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4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527051" y="1052514"/>
            <a:ext cx="3937000" cy="719137"/>
            <a:chOff x="113" y="709"/>
            <a:chExt cx="1860" cy="408"/>
          </a:xfrm>
        </p:grpSpPr>
        <p:grpSp>
          <p:nvGrpSpPr>
            <p:cNvPr id="1109" name="Group 3"/>
            <p:cNvGrpSpPr>
              <a:grpSpLocks/>
            </p:cNvGrpSpPr>
            <p:nvPr/>
          </p:nvGrpSpPr>
          <p:grpSpPr bwMode="auto">
            <a:xfrm>
              <a:off x="113" y="709"/>
              <a:ext cx="1814" cy="408"/>
              <a:chOff x="567" y="1253"/>
              <a:chExt cx="1315" cy="363"/>
            </a:xfrm>
          </p:grpSpPr>
          <p:sp>
            <p:nvSpPr>
              <p:cNvPr id="1112" name="AutoShape 4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3" name="Line 5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431" y="754"/>
              <a:ext cx="273" cy="272"/>
            </a:xfrm>
            <a:prstGeom prst="star5">
              <a:avLst/>
            </a:prstGeom>
            <a:solidFill>
              <a:srgbClr val="FF00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1" name="Text Box 7"/>
            <p:cNvSpPr txBox="1">
              <a:spLocks noChangeArrowheads="1"/>
            </p:cNvSpPr>
            <p:nvPr/>
          </p:nvSpPr>
          <p:spPr bwMode="auto">
            <a:xfrm>
              <a:off x="1066" y="709"/>
              <a:ext cx="9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Жай бөлшек деп-</a:t>
              </a:r>
              <a:r>
                <a:rPr lang="kk-KZ" altLang="ru-RU" sz="1600"/>
                <a:t> </a:t>
              </a:r>
              <a:endParaRPr lang="ru-RU" altLang="ru-RU" sz="1600"/>
            </a:p>
          </p:txBody>
        </p:sp>
      </p:grp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8498418" y="2145540"/>
            <a:ext cx="287866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altLang="ru-RU"/>
          </a:p>
        </p:txBody>
      </p:sp>
      <p:grpSp>
        <p:nvGrpSpPr>
          <p:cNvPr id="1030" name="Group 9"/>
          <p:cNvGrpSpPr>
            <a:grpSpLocks/>
          </p:cNvGrpSpPr>
          <p:nvPr/>
        </p:nvGrpSpPr>
        <p:grpSpPr bwMode="auto">
          <a:xfrm>
            <a:off x="8210551" y="1928052"/>
            <a:ext cx="3937000" cy="863600"/>
            <a:chOff x="1882" y="1389"/>
            <a:chExt cx="1860" cy="544"/>
          </a:xfrm>
        </p:grpSpPr>
        <p:grpSp>
          <p:nvGrpSpPr>
            <p:cNvPr id="1104" name="Group 10"/>
            <p:cNvGrpSpPr>
              <a:grpSpLocks/>
            </p:cNvGrpSpPr>
            <p:nvPr/>
          </p:nvGrpSpPr>
          <p:grpSpPr bwMode="auto">
            <a:xfrm>
              <a:off x="1882" y="1434"/>
              <a:ext cx="1814" cy="499"/>
              <a:chOff x="567" y="1253"/>
              <a:chExt cx="1315" cy="363"/>
            </a:xfrm>
          </p:grpSpPr>
          <p:sp>
            <p:nvSpPr>
              <p:cNvPr id="1107" name="AutoShape 11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8" name="Line 12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5" name="Text Box 13"/>
            <p:cNvSpPr txBox="1">
              <a:spLocks noChangeArrowheads="1"/>
            </p:cNvSpPr>
            <p:nvPr/>
          </p:nvSpPr>
          <p:spPr bwMode="auto">
            <a:xfrm>
              <a:off x="1973" y="1389"/>
              <a:ext cx="86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ru-RU" sz="1600">
                  <a:solidFill>
                    <a:srgbClr val="0033CC"/>
                  </a:solidFill>
                </a:rPr>
                <a:t>b</a:t>
              </a:r>
              <a:r>
                <a:rPr lang="kk-KZ" altLang="ru-RU" sz="1600">
                  <a:solidFill>
                    <a:srgbClr val="0033CC"/>
                  </a:solidFill>
                </a:rPr>
                <a:t>-алымы,</a:t>
              </a:r>
              <a:r>
                <a:rPr lang="kk-KZ" altLang="ru-RU" sz="800">
                  <a:solidFill>
                    <a:srgbClr val="0033CC"/>
                  </a:solidFill>
                </a:rPr>
                <a:t> </a:t>
              </a:r>
              <a:r>
                <a:rPr lang="en-US" altLang="ru-RU" sz="1600">
                  <a:solidFill>
                    <a:srgbClr val="0033CC"/>
                  </a:solidFill>
                </a:rPr>
                <a:t>a</a:t>
              </a:r>
              <a:r>
                <a:rPr lang="kk-KZ" altLang="ru-RU" sz="1600">
                  <a:solidFill>
                    <a:srgbClr val="0033CC"/>
                  </a:solidFill>
                </a:rPr>
                <a:t>-бөлімінен кіші болса,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  <p:sp>
          <p:nvSpPr>
            <p:cNvPr id="1106" name="Text Box 14"/>
            <p:cNvSpPr txBox="1">
              <a:spLocks noChangeArrowheads="1"/>
            </p:cNvSpPr>
            <p:nvPr/>
          </p:nvSpPr>
          <p:spPr bwMode="auto">
            <a:xfrm>
              <a:off x="2835" y="1480"/>
              <a:ext cx="9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ал бұрыс бөлшек деп-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97367" y="2001077"/>
            <a:ext cx="3937000" cy="863600"/>
            <a:chOff x="3696" y="1389"/>
            <a:chExt cx="1860" cy="544"/>
          </a:xfrm>
        </p:grpSpPr>
        <p:grpSp>
          <p:nvGrpSpPr>
            <p:cNvPr id="1099" name="Group 16"/>
            <p:cNvGrpSpPr>
              <a:grpSpLocks/>
            </p:cNvGrpSpPr>
            <p:nvPr/>
          </p:nvGrpSpPr>
          <p:grpSpPr bwMode="auto">
            <a:xfrm>
              <a:off x="3696" y="1434"/>
              <a:ext cx="1814" cy="499"/>
              <a:chOff x="567" y="1253"/>
              <a:chExt cx="1315" cy="363"/>
            </a:xfrm>
          </p:grpSpPr>
          <p:sp>
            <p:nvSpPr>
              <p:cNvPr id="1102" name="AutoShape 17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3" name="Line 18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0" name="Text Box 19"/>
            <p:cNvSpPr txBox="1">
              <a:spLocks noChangeArrowheads="1"/>
            </p:cNvSpPr>
            <p:nvPr/>
          </p:nvSpPr>
          <p:spPr bwMode="auto">
            <a:xfrm>
              <a:off x="3742" y="1389"/>
              <a:ext cx="99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ru-RU" sz="1600">
                  <a:solidFill>
                    <a:srgbClr val="0033CC"/>
                  </a:solidFill>
                </a:rPr>
                <a:t>b</a:t>
              </a:r>
              <a:r>
                <a:rPr lang="kk-KZ" altLang="ru-RU" sz="1600">
                  <a:solidFill>
                    <a:srgbClr val="0033CC"/>
                  </a:solidFill>
                </a:rPr>
                <a:t>-алымы,</a:t>
              </a:r>
              <a:r>
                <a:rPr lang="kk-KZ" altLang="ru-RU" sz="800">
                  <a:solidFill>
                    <a:srgbClr val="0033CC"/>
                  </a:solidFill>
                </a:rPr>
                <a:t> </a:t>
              </a:r>
              <a:r>
                <a:rPr lang="en-US" altLang="ru-RU" sz="1600">
                  <a:solidFill>
                    <a:srgbClr val="0033CC"/>
                  </a:solidFill>
                </a:rPr>
                <a:t>a</a:t>
              </a:r>
              <a:r>
                <a:rPr lang="kk-KZ" altLang="ru-RU" sz="1600">
                  <a:solidFill>
                    <a:srgbClr val="0033CC"/>
                  </a:solidFill>
                </a:rPr>
                <a:t>-бөлімінен үл-кен, әлде тең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  <p:sp>
          <p:nvSpPr>
            <p:cNvPr id="1101" name="Text Box 20"/>
            <p:cNvSpPr txBox="1">
              <a:spLocks noChangeArrowheads="1"/>
            </p:cNvSpPr>
            <p:nvPr/>
          </p:nvSpPr>
          <p:spPr bwMode="auto">
            <a:xfrm>
              <a:off x="4649" y="1480"/>
              <a:ext cx="9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Аралас сан құрылымы-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</p:grpSp>
      <p:grpSp>
        <p:nvGrpSpPr>
          <p:cNvPr id="1032" name="Group 21"/>
          <p:cNvGrpSpPr>
            <a:grpSpLocks/>
          </p:cNvGrpSpPr>
          <p:nvPr/>
        </p:nvGrpSpPr>
        <p:grpSpPr bwMode="auto">
          <a:xfrm>
            <a:off x="97367" y="2864677"/>
            <a:ext cx="3841751" cy="863600"/>
            <a:chOff x="67" y="2069"/>
            <a:chExt cx="1815" cy="544"/>
          </a:xfrm>
        </p:grpSpPr>
        <p:grpSp>
          <p:nvGrpSpPr>
            <p:cNvPr id="1094" name="Group 22"/>
            <p:cNvGrpSpPr>
              <a:grpSpLocks/>
            </p:cNvGrpSpPr>
            <p:nvPr/>
          </p:nvGrpSpPr>
          <p:grpSpPr bwMode="auto">
            <a:xfrm>
              <a:off x="67" y="2114"/>
              <a:ext cx="1814" cy="499"/>
              <a:chOff x="567" y="1253"/>
              <a:chExt cx="1315" cy="363"/>
            </a:xfrm>
          </p:grpSpPr>
          <p:sp>
            <p:nvSpPr>
              <p:cNvPr id="1097" name="AutoShape 23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8" name="Line 24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5" name="Text Box 25"/>
            <p:cNvSpPr txBox="1">
              <a:spLocks noChangeArrowheads="1"/>
            </p:cNvSpPr>
            <p:nvPr/>
          </p:nvSpPr>
          <p:spPr bwMode="auto">
            <a:xfrm>
              <a:off x="112" y="2069"/>
              <a:ext cx="8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бүтін және бөлшек бөлік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  <p:sp>
          <p:nvSpPr>
            <p:cNvPr id="1096" name="Text Box 26"/>
            <p:cNvSpPr txBox="1">
              <a:spLocks noChangeArrowheads="1"/>
            </p:cNvSpPr>
            <p:nvPr/>
          </p:nvSpPr>
          <p:spPr bwMode="auto">
            <a:xfrm>
              <a:off x="1020" y="2160"/>
              <a:ext cx="862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  <a:latin typeface="Times New Roman" pitchFamily="18" charset="0"/>
                </a:rPr>
                <a:t>аралас санды бұрыс бөлшек түрінде  жазу</a:t>
              </a:r>
              <a:endParaRPr lang="ru-RU" altLang="ru-RU" sz="160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3" name="Group 27"/>
          <p:cNvGrpSpPr>
            <a:grpSpLocks/>
          </p:cNvGrpSpPr>
          <p:nvPr/>
        </p:nvGrpSpPr>
        <p:grpSpPr bwMode="auto">
          <a:xfrm>
            <a:off x="4176184" y="3945765"/>
            <a:ext cx="3934883" cy="792162"/>
            <a:chOff x="2064" y="2160"/>
            <a:chExt cx="1859" cy="499"/>
          </a:xfrm>
        </p:grpSpPr>
        <p:grpSp>
          <p:nvGrpSpPr>
            <p:cNvPr id="1090" name="Group 28"/>
            <p:cNvGrpSpPr>
              <a:grpSpLocks/>
            </p:cNvGrpSpPr>
            <p:nvPr/>
          </p:nvGrpSpPr>
          <p:grpSpPr bwMode="auto">
            <a:xfrm>
              <a:off x="2064" y="2160"/>
              <a:ext cx="1814" cy="499"/>
              <a:chOff x="567" y="1253"/>
              <a:chExt cx="1315" cy="363"/>
            </a:xfrm>
          </p:grpSpPr>
          <p:sp>
            <p:nvSpPr>
              <p:cNvPr id="1092" name="AutoShape 29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3" name="Line 30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1" name="Text Box 31"/>
            <p:cNvSpPr txBox="1">
              <a:spLocks noChangeArrowheads="1"/>
            </p:cNvSpPr>
            <p:nvPr/>
          </p:nvSpPr>
          <p:spPr bwMode="auto">
            <a:xfrm>
              <a:off x="3016" y="2160"/>
              <a:ext cx="90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Жай бөлшектің қасиеттері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  <p:graphicFrame>
          <p:nvGraphicFramePr>
            <p:cNvPr id="1027" name="Object 32"/>
            <p:cNvGraphicFramePr>
              <a:graphicFrameLocks noChangeAspect="1"/>
            </p:cNvGraphicFramePr>
            <p:nvPr/>
          </p:nvGraphicFramePr>
          <p:xfrm>
            <a:off x="2154" y="2180"/>
            <a:ext cx="771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Формула" r:id="rId3" imgW="558720" imgH="393480" progId="Equation.3">
                    <p:embed/>
                  </p:oleObj>
                </mc:Choice>
                <mc:Fallback>
                  <p:oleObj name="Формула" r:id="rId3" imgW="5587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2180"/>
                          <a:ext cx="771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4" name="Group 33"/>
          <p:cNvGrpSpPr>
            <a:grpSpLocks/>
          </p:cNvGrpSpPr>
          <p:nvPr/>
        </p:nvGrpSpPr>
        <p:grpSpPr bwMode="auto">
          <a:xfrm>
            <a:off x="8210551" y="2937703"/>
            <a:ext cx="3839633" cy="792163"/>
            <a:chOff x="2064" y="2840"/>
            <a:chExt cx="1814" cy="499"/>
          </a:xfrm>
        </p:grpSpPr>
        <p:grpSp>
          <p:nvGrpSpPr>
            <p:cNvPr id="1085" name="Group 34"/>
            <p:cNvGrpSpPr>
              <a:grpSpLocks/>
            </p:cNvGrpSpPr>
            <p:nvPr/>
          </p:nvGrpSpPr>
          <p:grpSpPr bwMode="auto">
            <a:xfrm>
              <a:off x="2064" y="2840"/>
              <a:ext cx="1814" cy="499"/>
              <a:chOff x="567" y="1253"/>
              <a:chExt cx="1315" cy="363"/>
            </a:xfrm>
          </p:grpSpPr>
          <p:sp>
            <p:nvSpPr>
              <p:cNvPr id="1088" name="AutoShape 35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9" name="Line 36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6" name="Text Box 37"/>
            <p:cNvSpPr txBox="1">
              <a:spLocks noChangeArrowheads="1"/>
            </p:cNvSpPr>
            <p:nvPr/>
          </p:nvSpPr>
          <p:spPr bwMode="auto">
            <a:xfrm>
              <a:off x="2109" y="2840"/>
              <a:ext cx="86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kk-KZ" altLang="ru-RU" sz="1400">
                  <a:solidFill>
                    <a:srgbClr val="0033CC"/>
                  </a:solidFill>
                </a:rPr>
                <a:t>Алымы мен бө-лімін бір санға көбейтуге не бөлуге болады</a:t>
              </a:r>
              <a:endParaRPr lang="ru-RU" altLang="ru-RU" sz="1400">
                <a:solidFill>
                  <a:srgbClr val="0033CC"/>
                </a:solidFill>
              </a:endParaRPr>
            </a:p>
          </p:txBody>
        </p:sp>
        <p:sp>
          <p:nvSpPr>
            <p:cNvPr id="1087" name="Text Box 38"/>
            <p:cNvSpPr txBox="1">
              <a:spLocks noChangeArrowheads="1"/>
            </p:cNvSpPr>
            <p:nvPr/>
          </p:nvSpPr>
          <p:spPr bwMode="auto">
            <a:xfrm>
              <a:off x="3061" y="2886"/>
              <a:ext cx="776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 dirty="0">
                  <a:solidFill>
                    <a:srgbClr val="0033CC"/>
                  </a:solidFill>
                </a:rPr>
                <a:t>Қысқарту дегеніміз</a:t>
              </a:r>
              <a:endParaRPr lang="ru-RU" altLang="ru-RU" sz="16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035" name="Group 39"/>
          <p:cNvGrpSpPr>
            <a:grpSpLocks/>
          </p:cNvGrpSpPr>
          <p:nvPr/>
        </p:nvGrpSpPr>
        <p:grpSpPr bwMode="auto">
          <a:xfrm>
            <a:off x="8210552" y="3872740"/>
            <a:ext cx="3939116" cy="792162"/>
            <a:chOff x="3696" y="2704"/>
            <a:chExt cx="1861" cy="499"/>
          </a:xfrm>
        </p:grpSpPr>
        <p:grpSp>
          <p:nvGrpSpPr>
            <p:cNvPr id="1079" name="Group 40"/>
            <p:cNvGrpSpPr>
              <a:grpSpLocks/>
            </p:cNvGrpSpPr>
            <p:nvPr/>
          </p:nvGrpSpPr>
          <p:grpSpPr bwMode="auto">
            <a:xfrm>
              <a:off x="3696" y="2704"/>
              <a:ext cx="1814" cy="499"/>
              <a:chOff x="567" y="1253"/>
              <a:chExt cx="1315" cy="363"/>
            </a:xfrm>
          </p:grpSpPr>
          <p:sp>
            <p:nvSpPr>
              <p:cNvPr id="1083" name="AutoShape 41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4" name="Line 42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80" name="Group 43"/>
            <p:cNvGrpSpPr>
              <a:grpSpLocks/>
            </p:cNvGrpSpPr>
            <p:nvPr/>
          </p:nvGrpSpPr>
          <p:grpSpPr bwMode="auto">
            <a:xfrm>
              <a:off x="3742" y="2704"/>
              <a:ext cx="1815" cy="476"/>
              <a:chOff x="3741" y="2704"/>
              <a:chExt cx="1815" cy="476"/>
            </a:xfrm>
          </p:grpSpPr>
          <p:sp>
            <p:nvSpPr>
              <p:cNvPr id="1081" name="Text Box 44"/>
              <p:cNvSpPr txBox="1">
                <a:spLocks noChangeArrowheads="1"/>
              </p:cNvSpPr>
              <p:nvPr/>
            </p:nvSpPr>
            <p:spPr bwMode="auto">
              <a:xfrm>
                <a:off x="3741" y="2704"/>
                <a:ext cx="862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Алымы мен бөлімін бір санға бөлу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1082" name="Text Box 45"/>
              <p:cNvSpPr txBox="1">
                <a:spLocks noChangeArrowheads="1"/>
              </p:cNvSpPr>
              <p:nvPr/>
            </p:nvSpPr>
            <p:spPr bwMode="auto">
              <a:xfrm>
                <a:off x="4694" y="2704"/>
                <a:ext cx="862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Аралас сандарды салыстыруда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1036" name="Group 46"/>
          <p:cNvGrpSpPr>
            <a:grpSpLocks/>
          </p:cNvGrpSpPr>
          <p:nvPr/>
        </p:nvGrpSpPr>
        <p:grpSpPr bwMode="auto">
          <a:xfrm>
            <a:off x="4176185" y="4880803"/>
            <a:ext cx="3939116" cy="792163"/>
            <a:chOff x="3696" y="2704"/>
            <a:chExt cx="1861" cy="499"/>
          </a:xfrm>
        </p:grpSpPr>
        <p:grpSp>
          <p:nvGrpSpPr>
            <p:cNvPr id="1073" name="Group 47"/>
            <p:cNvGrpSpPr>
              <a:grpSpLocks/>
            </p:cNvGrpSpPr>
            <p:nvPr/>
          </p:nvGrpSpPr>
          <p:grpSpPr bwMode="auto">
            <a:xfrm>
              <a:off x="3696" y="2704"/>
              <a:ext cx="1814" cy="499"/>
              <a:chOff x="567" y="1253"/>
              <a:chExt cx="1315" cy="363"/>
            </a:xfrm>
          </p:grpSpPr>
          <p:sp>
            <p:nvSpPr>
              <p:cNvPr id="1077" name="AutoShape 48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8" name="Line 49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>
              <a:off x="3742" y="2704"/>
              <a:ext cx="1815" cy="476"/>
              <a:chOff x="3741" y="2704"/>
              <a:chExt cx="1815" cy="476"/>
            </a:xfrm>
          </p:grpSpPr>
          <p:sp>
            <p:nvSpPr>
              <p:cNvPr id="1075" name="Text Box 51"/>
              <p:cNvSpPr txBox="1">
                <a:spLocks noChangeArrowheads="1"/>
              </p:cNvSpPr>
              <p:nvPr/>
            </p:nvSpPr>
            <p:spPr bwMode="auto">
              <a:xfrm>
                <a:off x="3741" y="2704"/>
                <a:ext cx="862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Бүтіні бөлігі үлкен сан үлкен болады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1076" name="Text Box 52"/>
              <p:cNvSpPr txBox="1">
                <a:spLocks noChangeArrowheads="1"/>
              </p:cNvSpPr>
              <p:nvPr/>
            </p:nvSpPr>
            <p:spPr bwMode="auto">
              <a:xfrm>
                <a:off x="4694" y="2704"/>
                <a:ext cx="862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Алымы тең бөлшектерді салыстырса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1037" name="Group 53"/>
          <p:cNvGrpSpPr>
            <a:grpSpLocks/>
          </p:cNvGrpSpPr>
          <p:nvPr/>
        </p:nvGrpSpPr>
        <p:grpSpPr bwMode="auto">
          <a:xfrm>
            <a:off x="97367" y="3945765"/>
            <a:ext cx="3939117" cy="792162"/>
            <a:chOff x="3696" y="2704"/>
            <a:chExt cx="1861" cy="499"/>
          </a:xfrm>
        </p:grpSpPr>
        <p:grpSp>
          <p:nvGrpSpPr>
            <p:cNvPr id="1067" name="Group 54"/>
            <p:cNvGrpSpPr>
              <a:grpSpLocks/>
            </p:cNvGrpSpPr>
            <p:nvPr/>
          </p:nvGrpSpPr>
          <p:grpSpPr bwMode="auto">
            <a:xfrm>
              <a:off x="3696" y="2704"/>
              <a:ext cx="1814" cy="499"/>
              <a:chOff x="567" y="1253"/>
              <a:chExt cx="1315" cy="363"/>
            </a:xfrm>
          </p:grpSpPr>
          <p:sp>
            <p:nvSpPr>
              <p:cNvPr id="1071" name="AutoShape 55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2" name="Line 56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68" name="Group 57"/>
            <p:cNvGrpSpPr>
              <a:grpSpLocks/>
            </p:cNvGrpSpPr>
            <p:nvPr/>
          </p:nvGrpSpPr>
          <p:grpSpPr bwMode="auto">
            <a:xfrm>
              <a:off x="3742" y="2704"/>
              <a:ext cx="1815" cy="476"/>
              <a:chOff x="3741" y="2704"/>
              <a:chExt cx="1815" cy="476"/>
            </a:xfrm>
          </p:grpSpPr>
          <p:sp>
            <p:nvSpPr>
              <p:cNvPr id="1069" name="Text Box 58"/>
              <p:cNvSpPr txBox="1">
                <a:spLocks noChangeArrowheads="1"/>
              </p:cNvSpPr>
              <p:nvPr/>
            </p:nvSpPr>
            <p:spPr bwMode="auto">
              <a:xfrm>
                <a:off x="3741" y="2704"/>
                <a:ext cx="86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Бөлімі кіші сан үлкен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1070" name="Text Box 59"/>
              <p:cNvSpPr txBox="1">
                <a:spLocks noChangeArrowheads="1"/>
              </p:cNvSpPr>
              <p:nvPr/>
            </p:nvSpPr>
            <p:spPr bwMode="auto">
              <a:xfrm>
                <a:off x="4694" y="2704"/>
                <a:ext cx="862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Бөлімі тең сандарды салыстыруда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1038" name="Group 60"/>
          <p:cNvGrpSpPr>
            <a:grpSpLocks/>
          </p:cNvGrpSpPr>
          <p:nvPr/>
        </p:nvGrpSpPr>
        <p:grpSpPr bwMode="auto">
          <a:xfrm>
            <a:off x="8210551" y="4737927"/>
            <a:ext cx="3841749" cy="863600"/>
            <a:chOff x="3696" y="3249"/>
            <a:chExt cx="1815" cy="544"/>
          </a:xfrm>
        </p:grpSpPr>
        <p:grpSp>
          <p:nvGrpSpPr>
            <p:cNvPr id="1062" name="Group 61"/>
            <p:cNvGrpSpPr>
              <a:grpSpLocks/>
            </p:cNvGrpSpPr>
            <p:nvPr/>
          </p:nvGrpSpPr>
          <p:grpSpPr bwMode="auto">
            <a:xfrm>
              <a:off x="3696" y="3294"/>
              <a:ext cx="1814" cy="499"/>
              <a:chOff x="567" y="1253"/>
              <a:chExt cx="1315" cy="363"/>
            </a:xfrm>
          </p:grpSpPr>
          <p:sp>
            <p:nvSpPr>
              <p:cNvPr id="1065" name="AutoShape 62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6" name="Line 63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63" name="Text Box 64"/>
            <p:cNvSpPr txBox="1">
              <a:spLocks noChangeArrowheads="1"/>
            </p:cNvSpPr>
            <p:nvPr/>
          </p:nvSpPr>
          <p:spPr bwMode="auto">
            <a:xfrm>
              <a:off x="3787" y="3249"/>
              <a:ext cx="862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Алымы үлкен сан үлкен болады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  <p:sp>
          <p:nvSpPr>
            <p:cNvPr id="1064" name="Text Box 65"/>
            <p:cNvSpPr txBox="1">
              <a:spLocks noChangeArrowheads="1"/>
            </p:cNvSpPr>
            <p:nvPr/>
          </p:nvSpPr>
          <p:spPr bwMode="auto">
            <a:xfrm>
              <a:off x="4649" y="3294"/>
              <a:ext cx="86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kk-KZ" altLang="ru-RU" sz="1400">
                  <a:solidFill>
                    <a:srgbClr val="0033CC"/>
                  </a:solidFill>
                </a:rPr>
                <a:t>Алымы мен бөлімі әртүрлі бөлшектерді салыстырса</a:t>
              </a:r>
              <a:endParaRPr lang="ru-RU" altLang="ru-RU" sz="1400">
                <a:solidFill>
                  <a:srgbClr val="0033CC"/>
                </a:solidFill>
              </a:endParaRPr>
            </a:p>
          </p:txBody>
        </p:sp>
      </p:grpSp>
      <p:grpSp>
        <p:nvGrpSpPr>
          <p:cNvPr id="1039" name="Group 66"/>
          <p:cNvGrpSpPr>
            <a:grpSpLocks/>
          </p:cNvGrpSpPr>
          <p:nvPr/>
        </p:nvGrpSpPr>
        <p:grpSpPr bwMode="auto">
          <a:xfrm>
            <a:off x="97368" y="4880803"/>
            <a:ext cx="3839633" cy="792163"/>
            <a:chOff x="0" y="3838"/>
            <a:chExt cx="1814" cy="499"/>
          </a:xfrm>
        </p:grpSpPr>
        <p:grpSp>
          <p:nvGrpSpPr>
            <p:cNvPr id="1056" name="Group 67"/>
            <p:cNvGrpSpPr>
              <a:grpSpLocks/>
            </p:cNvGrpSpPr>
            <p:nvPr/>
          </p:nvGrpSpPr>
          <p:grpSpPr bwMode="auto">
            <a:xfrm>
              <a:off x="0" y="3838"/>
              <a:ext cx="1814" cy="499"/>
              <a:chOff x="0" y="3838"/>
              <a:chExt cx="1814" cy="499"/>
            </a:xfrm>
          </p:grpSpPr>
          <p:grpSp>
            <p:nvGrpSpPr>
              <p:cNvPr id="1058" name="Group 68"/>
              <p:cNvGrpSpPr>
                <a:grpSpLocks/>
              </p:cNvGrpSpPr>
              <p:nvPr/>
            </p:nvGrpSpPr>
            <p:grpSpPr bwMode="auto">
              <a:xfrm>
                <a:off x="0" y="3838"/>
                <a:ext cx="1814" cy="499"/>
                <a:chOff x="567" y="1253"/>
                <a:chExt cx="1315" cy="363"/>
              </a:xfrm>
            </p:grpSpPr>
            <p:sp>
              <p:nvSpPr>
                <p:cNvPr id="1060" name="AutoShape 69"/>
                <p:cNvSpPr>
                  <a:spLocks noChangeArrowheads="1"/>
                </p:cNvSpPr>
                <p:nvPr/>
              </p:nvSpPr>
              <p:spPr bwMode="auto">
                <a:xfrm>
                  <a:off x="567" y="1253"/>
                  <a:ext cx="1315" cy="363"/>
                </a:xfrm>
                <a:prstGeom prst="plaque">
                  <a:avLst>
                    <a:gd name="adj" fmla="val 16667"/>
                  </a:avLst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061" name="Line 70"/>
                <p:cNvSpPr>
                  <a:spLocks noChangeShapeType="1"/>
                </p:cNvSpPr>
                <p:nvPr/>
              </p:nvSpPr>
              <p:spPr bwMode="auto">
                <a:xfrm>
                  <a:off x="1247" y="1253"/>
                  <a:ext cx="0" cy="363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9" name="Text Box 71"/>
              <p:cNvSpPr txBox="1">
                <a:spLocks noChangeArrowheads="1"/>
              </p:cNvSpPr>
              <p:nvPr/>
            </p:nvSpPr>
            <p:spPr bwMode="auto">
              <a:xfrm>
                <a:off x="68" y="3844"/>
                <a:ext cx="862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Ортақ бөлім-ге келтіріп, салыстырады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057" name="AutoShape 72"/>
            <p:cNvSpPr>
              <a:spLocks noChangeArrowheads="1"/>
            </p:cNvSpPr>
            <p:nvPr/>
          </p:nvSpPr>
          <p:spPr bwMode="auto">
            <a:xfrm>
              <a:off x="1111" y="3929"/>
              <a:ext cx="318" cy="272"/>
            </a:xfrm>
            <a:custGeom>
              <a:avLst/>
              <a:gdLst>
                <a:gd name="T0" fmla="*/ 159 w 21600"/>
                <a:gd name="T1" fmla="*/ 0 h 21600"/>
                <a:gd name="T2" fmla="*/ 47 w 21600"/>
                <a:gd name="T3" fmla="*/ 40 h 21600"/>
                <a:gd name="T4" fmla="*/ 0 w 21600"/>
                <a:gd name="T5" fmla="*/ 136 h 21600"/>
                <a:gd name="T6" fmla="*/ 47 w 21600"/>
                <a:gd name="T7" fmla="*/ 232 h 21600"/>
                <a:gd name="T8" fmla="*/ 159 w 21600"/>
                <a:gd name="T9" fmla="*/ 272 h 21600"/>
                <a:gd name="T10" fmla="*/ 271 w 21600"/>
                <a:gd name="T11" fmla="*/ 232 h 21600"/>
                <a:gd name="T12" fmla="*/ 318 w 21600"/>
                <a:gd name="T13" fmla="*/ 136 h 21600"/>
                <a:gd name="T14" fmla="*/ 271 w 21600"/>
                <a:gd name="T15" fmla="*/ 4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2 w 21600"/>
                <a:gd name="T25" fmla="*/ 3176 h 21600"/>
                <a:gd name="T26" fmla="*/ 18408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040" name="Group 73"/>
          <p:cNvGrpSpPr>
            <a:grpSpLocks/>
          </p:cNvGrpSpPr>
          <p:nvPr/>
        </p:nvGrpSpPr>
        <p:grpSpPr bwMode="auto">
          <a:xfrm>
            <a:off x="3985684" y="2001078"/>
            <a:ext cx="3934883" cy="777875"/>
            <a:chOff x="3901" y="255"/>
            <a:chExt cx="1859" cy="490"/>
          </a:xfrm>
        </p:grpSpPr>
        <p:grpSp>
          <p:nvGrpSpPr>
            <p:cNvPr id="1049" name="Group 74"/>
            <p:cNvGrpSpPr>
              <a:grpSpLocks/>
            </p:cNvGrpSpPr>
            <p:nvPr/>
          </p:nvGrpSpPr>
          <p:grpSpPr bwMode="auto">
            <a:xfrm>
              <a:off x="3901" y="255"/>
              <a:ext cx="1859" cy="490"/>
              <a:chOff x="68" y="2169"/>
              <a:chExt cx="1859" cy="490"/>
            </a:xfrm>
          </p:grpSpPr>
          <p:grpSp>
            <p:nvGrpSpPr>
              <p:cNvPr id="1051" name="Group 75"/>
              <p:cNvGrpSpPr>
                <a:grpSpLocks/>
              </p:cNvGrpSpPr>
              <p:nvPr/>
            </p:nvGrpSpPr>
            <p:grpSpPr bwMode="auto">
              <a:xfrm>
                <a:off x="68" y="2169"/>
                <a:ext cx="1814" cy="490"/>
                <a:chOff x="567" y="1253"/>
                <a:chExt cx="1315" cy="363"/>
              </a:xfrm>
            </p:grpSpPr>
            <p:sp>
              <p:nvSpPr>
                <p:cNvPr id="1054" name="AutoShape 76"/>
                <p:cNvSpPr>
                  <a:spLocks noChangeArrowheads="1"/>
                </p:cNvSpPr>
                <p:nvPr/>
              </p:nvSpPr>
              <p:spPr bwMode="auto">
                <a:xfrm>
                  <a:off x="567" y="1253"/>
                  <a:ext cx="1315" cy="363"/>
                </a:xfrm>
                <a:prstGeom prst="plaque">
                  <a:avLst>
                    <a:gd name="adj" fmla="val 16667"/>
                  </a:avLst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055" name="Line 77"/>
                <p:cNvSpPr>
                  <a:spLocks noChangeShapeType="1"/>
                </p:cNvSpPr>
                <p:nvPr/>
              </p:nvSpPr>
              <p:spPr bwMode="auto">
                <a:xfrm>
                  <a:off x="1247" y="1253"/>
                  <a:ext cx="0" cy="363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2" name="Text Box 78"/>
              <p:cNvSpPr txBox="1">
                <a:spLocks noChangeArrowheads="1"/>
              </p:cNvSpPr>
              <p:nvPr/>
            </p:nvSpPr>
            <p:spPr bwMode="auto">
              <a:xfrm>
                <a:off x="113" y="2205"/>
                <a:ext cx="862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ru-RU" sz="1600">
                    <a:solidFill>
                      <a:srgbClr val="0033CC"/>
                    </a:solidFill>
                  </a:rPr>
                  <a:t>b</a:t>
                </a:r>
                <a:r>
                  <a:rPr lang="kk-KZ" altLang="ru-RU" sz="1600">
                    <a:solidFill>
                      <a:srgbClr val="0033CC"/>
                    </a:solidFill>
                  </a:rPr>
                  <a:t>-алымы,</a:t>
                </a:r>
                <a:endParaRPr lang="kk-KZ" altLang="ru-RU" sz="800">
                  <a:solidFill>
                    <a:srgbClr val="0033CC"/>
                  </a:solidFill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ru-RU" sz="1600">
                    <a:solidFill>
                      <a:srgbClr val="0033CC"/>
                    </a:solidFill>
                  </a:rPr>
                  <a:t> a</a:t>
                </a:r>
                <a:r>
                  <a:rPr lang="kk-KZ" altLang="ru-RU" sz="1600">
                    <a:solidFill>
                      <a:srgbClr val="0033CC"/>
                    </a:solidFill>
                  </a:rPr>
                  <a:t>-бөлім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1053" name="Text Box 79"/>
              <p:cNvSpPr txBox="1">
                <a:spLocks noChangeArrowheads="1"/>
              </p:cNvSpPr>
              <p:nvPr/>
            </p:nvSpPr>
            <p:spPr bwMode="auto">
              <a:xfrm>
                <a:off x="1020" y="2169"/>
                <a:ext cx="90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Дұрыс бөлшек деп-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050" name="Text Box 80"/>
            <p:cNvSpPr txBox="1">
              <a:spLocks noChangeArrowheads="1"/>
            </p:cNvSpPr>
            <p:nvPr/>
          </p:nvSpPr>
          <p:spPr bwMode="auto">
            <a:xfrm>
              <a:off x="3923" y="436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400" dirty="0">
                  <a:solidFill>
                    <a:srgbClr val="0033CC"/>
                  </a:solidFill>
                </a:rPr>
                <a:t>Бөлшек сызығы</a:t>
              </a:r>
              <a:endParaRPr lang="ru-RU" altLang="ru-RU" sz="1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61521" name="Text Box 81"/>
          <p:cNvSpPr txBox="1">
            <a:spLocks noChangeArrowheads="1"/>
          </p:cNvSpPr>
          <p:nvPr/>
        </p:nvSpPr>
        <p:spPr bwMode="auto">
          <a:xfrm>
            <a:off x="1678517" y="115888"/>
            <a:ext cx="960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۞</a:t>
            </a:r>
            <a:r>
              <a:rPr lang="kk-KZ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Математикалық домино </a:t>
            </a:r>
            <a:r>
              <a:rPr lang="ar-SA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۞</a:t>
            </a:r>
            <a:endParaRPr lang="ru-RU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pSp>
        <p:nvGrpSpPr>
          <p:cNvPr id="1042" name="Group 82"/>
          <p:cNvGrpSpPr>
            <a:grpSpLocks/>
          </p:cNvGrpSpPr>
          <p:nvPr/>
        </p:nvGrpSpPr>
        <p:grpSpPr bwMode="auto">
          <a:xfrm>
            <a:off x="4080935" y="2937702"/>
            <a:ext cx="3839633" cy="719138"/>
            <a:chOff x="68" y="1616"/>
            <a:chExt cx="1814" cy="453"/>
          </a:xfrm>
        </p:grpSpPr>
        <p:grpSp>
          <p:nvGrpSpPr>
            <p:cNvPr id="1043" name="Group 83"/>
            <p:cNvGrpSpPr>
              <a:grpSpLocks/>
            </p:cNvGrpSpPr>
            <p:nvPr/>
          </p:nvGrpSpPr>
          <p:grpSpPr bwMode="auto">
            <a:xfrm>
              <a:off x="68" y="1616"/>
              <a:ext cx="1814" cy="453"/>
              <a:chOff x="567" y="1253"/>
              <a:chExt cx="1315" cy="363"/>
            </a:xfrm>
          </p:grpSpPr>
          <p:sp>
            <p:nvSpPr>
              <p:cNvPr id="1047" name="AutoShape 84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8" name="Line 85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4" name="Group 86"/>
            <p:cNvGrpSpPr>
              <a:grpSpLocks/>
            </p:cNvGrpSpPr>
            <p:nvPr/>
          </p:nvGrpSpPr>
          <p:grpSpPr bwMode="auto">
            <a:xfrm>
              <a:off x="114" y="1616"/>
              <a:ext cx="883" cy="453"/>
              <a:chOff x="2109" y="709"/>
              <a:chExt cx="908" cy="408"/>
            </a:xfrm>
          </p:grpSpPr>
          <p:graphicFrame>
            <p:nvGraphicFramePr>
              <p:cNvPr id="1026" name="Object 87"/>
              <p:cNvGraphicFramePr>
                <a:graphicFrameLocks noChangeAspect="1"/>
              </p:cNvGraphicFramePr>
              <p:nvPr/>
            </p:nvGraphicFramePr>
            <p:xfrm>
              <a:off x="2109" y="709"/>
              <a:ext cx="272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7" name="Формула" r:id="rId5" imgW="152280" imgH="393480" progId="Equation.3">
                      <p:embed/>
                    </p:oleObj>
                  </mc:Choice>
                  <mc:Fallback>
                    <p:oleObj name="Формула" r:id="rId5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9" y="709"/>
                            <a:ext cx="272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6" name="Text Box 88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709"/>
                <a:ext cx="68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түріндегі сан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045" name="Text Box 89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975" y="1616"/>
              <a:ext cx="9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Жай бөлшек құрылымы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38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527051" y="1052514"/>
            <a:ext cx="3937000" cy="719137"/>
            <a:chOff x="113" y="709"/>
            <a:chExt cx="1860" cy="408"/>
          </a:xfrm>
        </p:grpSpPr>
        <p:grpSp>
          <p:nvGrpSpPr>
            <p:cNvPr id="2132" name="Group 3"/>
            <p:cNvGrpSpPr>
              <a:grpSpLocks/>
            </p:cNvGrpSpPr>
            <p:nvPr/>
          </p:nvGrpSpPr>
          <p:grpSpPr bwMode="auto">
            <a:xfrm>
              <a:off x="113" y="709"/>
              <a:ext cx="1814" cy="408"/>
              <a:chOff x="567" y="1253"/>
              <a:chExt cx="1315" cy="363"/>
            </a:xfrm>
          </p:grpSpPr>
          <p:sp>
            <p:nvSpPr>
              <p:cNvPr id="2135" name="AutoShape 4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36" name="Line 5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470" name="AutoShape 6"/>
            <p:cNvSpPr>
              <a:spLocks noChangeArrowheads="1"/>
            </p:cNvSpPr>
            <p:nvPr/>
          </p:nvSpPr>
          <p:spPr bwMode="auto">
            <a:xfrm>
              <a:off x="431" y="754"/>
              <a:ext cx="273" cy="272"/>
            </a:xfrm>
            <a:prstGeom prst="star5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4" name="Text Box 7"/>
            <p:cNvSpPr txBox="1">
              <a:spLocks noChangeArrowheads="1"/>
            </p:cNvSpPr>
            <p:nvPr/>
          </p:nvSpPr>
          <p:spPr bwMode="auto">
            <a:xfrm>
              <a:off x="1066" y="709"/>
              <a:ext cx="9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Жай бөлшек деп-</a:t>
              </a:r>
              <a:r>
                <a:rPr lang="kk-KZ" altLang="ru-RU" sz="1600"/>
                <a:t> </a:t>
              </a:r>
              <a:endParaRPr lang="ru-RU" altLang="ru-RU" sz="1600"/>
            </a:p>
          </p:txBody>
        </p:sp>
      </p:grp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4368801" y="1052514"/>
            <a:ext cx="3839633" cy="719137"/>
            <a:chOff x="68" y="1616"/>
            <a:chExt cx="1814" cy="453"/>
          </a:xfrm>
        </p:grpSpPr>
        <p:grpSp>
          <p:nvGrpSpPr>
            <p:cNvPr id="2126" name="Group 9"/>
            <p:cNvGrpSpPr>
              <a:grpSpLocks/>
            </p:cNvGrpSpPr>
            <p:nvPr/>
          </p:nvGrpSpPr>
          <p:grpSpPr bwMode="auto">
            <a:xfrm>
              <a:off x="68" y="1616"/>
              <a:ext cx="1814" cy="453"/>
              <a:chOff x="567" y="1253"/>
              <a:chExt cx="1315" cy="363"/>
            </a:xfrm>
          </p:grpSpPr>
          <p:sp>
            <p:nvSpPr>
              <p:cNvPr id="2130" name="AutoShape 10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31" name="Line 11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27" name="Group 12"/>
            <p:cNvGrpSpPr>
              <a:grpSpLocks/>
            </p:cNvGrpSpPr>
            <p:nvPr/>
          </p:nvGrpSpPr>
          <p:grpSpPr bwMode="auto">
            <a:xfrm>
              <a:off x="114" y="1616"/>
              <a:ext cx="883" cy="453"/>
              <a:chOff x="2109" y="709"/>
              <a:chExt cx="908" cy="408"/>
            </a:xfrm>
          </p:grpSpPr>
          <p:graphicFrame>
            <p:nvGraphicFramePr>
              <p:cNvPr id="2051" name="Object 13"/>
              <p:cNvGraphicFramePr>
                <a:graphicFrameLocks noChangeAspect="1"/>
              </p:cNvGraphicFramePr>
              <p:nvPr/>
            </p:nvGraphicFramePr>
            <p:xfrm>
              <a:off x="2109" y="709"/>
              <a:ext cx="272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0" name="Формула" r:id="rId3" imgW="152280" imgH="393480" progId="Equation.3">
                      <p:embed/>
                    </p:oleObj>
                  </mc:Choice>
                  <mc:Fallback>
                    <p:oleObj name="Формула" r:id="rId3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9" y="709"/>
                            <a:ext cx="272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29" name="Text Box 14"/>
              <p:cNvSpPr txBox="1">
                <a:spLocks noChangeArrowheads="1"/>
              </p:cNvSpPr>
              <p:nvPr/>
            </p:nvSpPr>
            <p:spPr bwMode="auto">
              <a:xfrm>
                <a:off x="2336" y="709"/>
                <a:ext cx="68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түріндегі сан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2128" name="Text Box 15"/>
            <p:cNvSpPr txBox="1">
              <a:spLocks noChangeArrowheads="1"/>
            </p:cNvSpPr>
            <p:nvPr/>
          </p:nvSpPr>
          <p:spPr bwMode="auto">
            <a:xfrm>
              <a:off x="975" y="1616"/>
              <a:ext cx="9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Жай бөлшек құрылымы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</p:grpSp>
      <p:grpSp>
        <p:nvGrpSpPr>
          <p:cNvPr id="2054" name="Group 16"/>
          <p:cNvGrpSpPr>
            <a:grpSpLocks/>
          </p:cNvGrpSpPr>
          <p:nvPr/>
        </p:nvGrpSpPr>
        <p:grpSpPr bwMode="auto">
          <a:xfrm>
            <a:off x="527051" y="1844675"/>
            <a:ext cx="3937000" cy="863600"/>
            <a:chOff x="1882" y="1389"/>
            <a:chExt cx="1860" cy="544"/>
          </a:xfrm>
        </p:grpSpPr>
        <p:grpSp>
          <p:nvGrpSpPr>
            <p:cNvPr id="2121" name="Group 17"/>
            <p:cNvGrpSpPr>
              <a:grpSpLocks/>
            </p:cNvGrpSpPr>
            <p:nvPr/>
          </p:nvGrpSpPr>
          <p:grpSpPr bwMode="auto">
            <a:xfrm>
              <a:off x="1882" y="1434"/>
              <a:ext cx="1814" cy="499"/>
              <a:chOff x="567" y="1253"/>
              <a:chExt cx="1315" cy="363"/>
            </a:xfrm>
          </p:grpSpPr>
          <p:sp>
            <p:nvSpPr>
              <p:cNvPr id="2124" name="AutoShape 18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25" name="Line 19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22" name="Text Box 20"/>
            <p:cNvSpPr txBox="1">
              <a:spLocks noChangeArrowheads="1"/>
            </p:cNvSpPr>
            <p:nvPr/>
          </p:nvSpPr>
          <p:spPr bwMode="auto">
            <a:xfrm>
              <a:off x="1973" y="1389"/>
              <a:ext cx="86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ru-RU" sz="1600">
                  <a:solidFill>
                    <a:srgbClr val="0033CC"/>
                  </a:solidFill>
                </a:rPr>
                <a:t>b</a:t>
              </a:r>
              <a:r>
                <a:rPr lang="kk-KZ" altLang="ru-RU" sz="1600">
                  <a:solidFill>
                    <a:srgbClr val="0033CC"/>
                  </a:solidFill>
                </a:rPr>
                <a:t>-алымы,</a:t>
              </a:r>
              <a:r>
                <a:rPr lang="kk-KZ" altLang="ru-RU" sz="800">
                  <a:solidFill>
                    <a:srgbClr val="0033CC"/>
                  </a:solidFill>
                </a:rPr>
                <a:t> </a:t>
              </a:r>
              <a:r>
                <a:rPr lang="en-US" altLang="ru-RU" sz="1600">
                  <a:solidFill>
                    <a:srgbClr val="0033CC"/>
                  </a:solidFill>
                </a:rPr>
                <a:t>a</a:t>
              </a:r>
              <a:r>
                <a:rPr lang="kk-KZ" altLang="ru-RU" sz="1600">
                  <a:solidFill>
                    <a:srgbClr val="0033CC"/>
                  </a:solidFill>
                </a:rPr>
                <a:t>-бөлімінен кіші болса,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  <p:sp>
          <p:nvSpPr>
            <p:cNvPr id="2123" name="Text Box 21"/>
            <p:cNvSpPr txBox="1">
              <a:spLocks noChangeArrowheads="1"/>
            </p:cNvSpPr>
            <p:nvPr/>
          </p:nvSpPr>
          <p:spPr bwMode="auto">
            <a:xfrm>
              <a:off x="2835" y="1480"/>
              <a:ext cx="9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ал бұрыс бөлшек деп-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</p:grpSp>
      <p:grpSp>
        <p:nvGrpSpPr>
          <p:cNvPr id="2055" name="Group 22"/>
          <p:cNvGrpSpPr>
            <a:grpSpLocks/>
          </p:cNvGrpSpPr>
          <p:nvPr/>
        </p:nvGrpSpPr>
        <p:grpSpPr bwMode="auto">
          <a:xfrm>
            <a:off x="4368800" y="1844675"/>
            <a:ext cx="3937000" cy="863600"/>
            <a:chOff x="3696" y="1389"/>
            <a:chExt cx="1860" cy="544"/>
          </a:xfrm>
        </p:grpSpPr>
        <p:grpSp>
          <p:nvGrpSpPr>
            <p:cNvPr id="2116" name="Group 23"/>
            <p:cNvGrpSpPr>
              <a:grpSpLocks/>
            </p:cNvGrpSpPr>
            <p:nvPr/>
          </p:nvGrpSpPr>
          <p:grpSpPr bwMode="auto">
            <a:xfrm>
              <a:off x="3696" y="1434"/>
              <a:ext cx="1814" cy="499"/>
              <a:chOff x="567" y="1253"/>
              <a:chExt cx="1315" cy="363"/>
            </a:xfrm>
          </p:grpSpPr>
          <p:sp>
            <p:nvSpPr>
              <p:cNvPr id="2119" name="AutoShape 24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20" name="Line 25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17" name="Text Box 26"/>
            <p:cNvSpPr txBox="1">
              <a:spLocks noChangeArrowheads="1"/>
            </p:cNvSpPr>
            <p:nvPr/>
          </p:nvSpPr>
          <p:spPr bwMode="auto">
            <a:xfrm>
              <a:off x="3742" y="1389"/>
              <a:ext cx="99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ru-RU" sz="1600">
                  <a:solidFill>
                    <a:srgbClr val="0033CC"/>
                  </a:solidFill>
                </a:rPr>
                <a:t>b</a:t>
              </a:r>
              <a:r>
                <a:rPr lang="kk-KZ" altLang="ru-RU" sz="1600">
                  <a:solidFill>
                    <a:srgbClr val="0033CC"/>
                  </a:solidFill>
                </a:rPr>
                <a:t>-алымы,</a:t>
              </a:r>
              <a:r>
                <a:rPr lang="kk-KZ" altLang="ru-RU" sz="800">
                  <a:solidFill>
                    <a:srgbClr val="0033CC"/>
                  </a:solidFill>
                </a:rPr>
                <a:t> </a:t>
              </a:r>
              <a:r>
                <a:rPr lang="en-US" altLang="ru-RU" sz="1600">
                  <a:solidFill>
                    <a:srgbClr val="0033CC"/>
                  </a:solidFill>
                </a:rPr>
                <a:t>a</a:t>
              </a:r>
              <a:r>
                <a:rPr lang="kk-KZ" altLang="ru-RU" sz="1600">
                  <a:solidFill>
                    <a:srgbClr val="0033CC"/>
                  </a:solidFill>
                </a:rPr>
                <a:t>-бөлімінен үл-кен, әлде тең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  <p:sp>
          <p:nvSpPr>
            <p:cNvPr id="2118" name="Text Box 27"/>
            <p:cNvSpPr txBox="1">
              <a:spLocks noChangeArrowheads="1"/>
            </p:cNvSpPr>
            <p:nvPr/>
          </p:nvSpPr>
          <p:spPr bwMode="auto">
            <a:xfrm>
              <a:off x="4649" y="1480"/>
              <a:ext cx="9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Аралас сан құрылымы-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</p:grpSp>
      <p:grpSp>
        <p:nvGrpSpPr>
          <p:cNvPr id="2056" name="Group 28"/>
          <p:cNvGrpSpPr>
            <a:grpSpLocks/>
          </p:cNvGrpSpPr>
          <p:nvPr/>
        </p:nvGrpSpPr>
        <p:grpSpPr bwMode="auto">
          <a:xfrm>
            <a:off x="527051" y="2852738"/>
            <a:ext cx="3934883" cy="792162"/>
            <a:chOff x="2064" y="2160"/>
            <a:chExt cx="1859" cy="499"/>
          </a:xfrm>
        </p:grpSpPr>
        <p:grpSp>
          <p:nvGrpSpPr>
            <p:cNvPr id="2112" name="Group 29"/>
            <p:cNvGrpSpPr>
              <a:grpSpLocks/>
            </p:cNvGrpSpPr>
            <p:nvPr/>
          </p:nvGrpSpPr>
          <p:grpSpPr bwMode="auto">
            <a:xfrm>
              <a:off x="2064" y="2160"/>
              <a:ext cx="1814" cy="499"/>
              <a:chOff x="567" y="1253"/>
              <a:chExt cx="1315" cy="363"/>
            </a:xfrm>
          </p:grpSpPr>
          <p:sp>
            <p:nvSpPr>
              <p:cNvPr id="2114" name="AutoShape 30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15" name="Line 31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13" name="Text Box 32"/>
            <p:cNvSpPr txBox="1">
              <a:spLocks noChangeArrowheads="1"/>
            </p:cNvSpPr>
            <p:nvPr/>
          </p:nvSpPr>
          <p:spPr bwMode="auto">
            <a:xfrm>
              <a:off x="3016" y="2160"/>
              <a:ext cx="90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Жай бөлшектің қасиеттері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  <p:graphicFrame>
          <p:nvGraphicFramePr>
            <p:cNvPr id="2050" name="Object 33"/>
            <p:cNvGraphicFramePr>
              <a:graphicFrameLocks noChangeAspect="1"/>
            </p:cNvGraphicFramePr>
            <p:nvPr/>
          </p:nvGraphicFramePr>
          <p:xfrm>
            <a:off x="2154" y="2180"/>
            <a:ext cx="771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Формула" r:id="rId5" imgW="558720" imgH="393480" progId="Equation.3">
                    <p:embed/>
                  </p:oleObj>
                </mc:Choice>
                <mc:Fallback>
                  <p:oleObj name="Формула" r:id="rId5" imgW="5587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2180"/>
                          <a:ext cx="771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7" name="Group 34"/>
          <p:cNvGrpSpPr>
            <a:grpSpLocks/>
          </p:cNvGrpSpPr>
          <p:nvPr/>
        </p:nvGrpSpPr>
        <p:grpSpPr bwMode="auto">
          <a:xfrm>
            <a:off x="4368801" y="2852738"/>
            <a:ext cx="3934884" cy="792162"/>
            <a:chOff x="2064" y="2840"/>
            <a:chExt cx="1859" cy="499"/>
          </a:xfrm>
        </p:grpSpPr>
        <p:grpSp>
          <p:nvGrpSpPr>
            <p:cNvPr id="2107" name="Group 35"/>
            <p:cNvGrpSpPr>
              <a:grpSpLocks/>
            </p:cNvGrpSpPr>
            <p:nvPr/>
          </p:nvGrpSpPr>
          <p:grpSpPr bwMode="auto">
            <a:xfrm>
              <a:off x="2064" y="2840"/>
              <a:ext cx="1814" cy="499"/>
              <a:chOff x="567" y="1253"/>
              <a:chExt cx="1315" cy="363"/>
            </a:xfrm>
          </p:grpSpPr>
          <p:sp>
            <p:nvSpPr>
              <p:cNvPr id="2110" name="AutoShape 36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11" name="Line 37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08" name="Text Box 38"/>
            <p:cNvSpPr txBox="1">
              <a:spLocks noChangeArrowheads="1"/>
            </p:cNvSpPr>
            <p:nvPr/>
          </p:nvSpPr>
          <p:spPr bwMode="auto">
            <a:xfrm>
              <a:off x="2109" y="2840"/>
              <a:ext cx="86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kk-KZ" altLang="ru-RU" sz="1400">
                  <a:solidFill>
                    <a:srgbClr val="0033CC"/>
                  </a:solidFill>
                </a:rPr>
                <a:t>Алымы мен бө-лімін бір санға көбейтуге не бөлуге болады</a:t>
              </a:r>
              <a:endParaRPr lang="ru-RU" altLang="ru-RU" sz="1400">
                <a:solidFill>
                  <a:srgbClr val="0033CC"/>
                </a:solidFill>
              </a:endParaRPr>
            </a:p>
          </p:txBody>
        </p:sp>
        <p:sp>
          <p:nvSpPr>
            <p:cNvPr id="2109" name="Text Box 39"/>
            <p:cNvSpPr txBox="1">
              <a:spLocks noChangeArrowheads="1"/>
            </p:cNvSpPr>
            <p:nvPr/>
          </p:nvSpPr>
          <p:spPr bwMode="auto">
            <a:xfrm>
              <a:off x="3061" y="2886"/>
              <a:ext cx="8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Қысқарту дегеніміз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</p:grpSp>
      <p:grpSp>
        <p:nvGrpSpPr>
          <p:cNvPr id="2058" name="Group 40"/>
          <p:cNvGrpSpPr>
            <a:grpSpLocks/>
          </p:cNvGrpSpPr>
          <p:nvPr/>
        </p:nvGrpSpPr>
        <p:grpSpPr bwMode="auto">
          <a:xfrm>
            <a:off x="8252885" y="2852738"/>
            <a:ext cx="3939116" cy="792162"/>
            <a:chOff x="3696" y="2704"/>
            <a:chExt cx="1861" cy="499"/>
          </a:xfrm>
        </p:grpSpPr>
        <p:grpSp>
          <p:nvGrpSpPr>
            <p:cNvPr id="2101" name="Group 41"/>
            <p:cNvGrpSpPr>
              <a:grpSpLocks/>
            </p:cNvGrpSpPr>
            <p:nvPr/>
          </p:nvGrpSpPr>
          <p:grpSpPr bwMode="auto">
            <a:xfrm>
              <a:off x="3696" y="2704"/>
              <a:ext cx="1814" cy="499"/>
              <a:chOff x="567" y="1253"/>
              <a:chExt cx="1315" cy="363"/>
            </a:xfrm>
          </p:grpSpPr>
          <p:sp>
            <p:nvSpPr>
              <p:cNvPr id="2105" name="AutoShape 42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06" name="Line 43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02" name="Group 44"/>
            <p:cNvGrpSpPr>
              <a:grpSpLocks/>
            </p:cNvGrpSpPr>
            <p:nvPr/>
          </p:nvGrpSpPr>
          <p:grpSpPr bwMode="auto">
            <a:xfrm>
              <a:off x="3742" y="2704"/>
              <a:ext cx="1815" cy="476"/>
              <a:chOff x="3741" y="2704"/>
              <a:chExt cx="1815" cy="476"/>
            </a:xfrm>
          </p:grpSpPr>
          <p:sp>
            <p:nvSpPr>
              <p:cNvPr id="2103" name="Text Box 45"/>
              <p:cNvSpPr txBox="1">
                <a:spLocks noChangeArrowheads="1"/>
              </p:cNvSpPr>
              <p:nvPr/>
            </p:nvSpPr>
            <p:spPr bwMode="auto">
              <a:xfrm>
                <a:off x="3741" y="2704"/>
                <a:ext cx="862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Алымы мен бөлімін бір санға бөлу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2104" name="Text Box 46"/>
              <p:cNvSpPr txBox="1">
                <a:spLocks noChangeArrowheads="1"/>
              </p:cNvSpPr>
              <p:nvPr/>
            </p:nvSpPr>
            <p:spPr bwMode="auto">
              <a:xfrm>
                <a:off x="4694" y="2704"/>
                <a:ext cx="862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Аралас сандарды салыстыруда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2059" name="Group 47"/>
          <p:cNvGrpSpPr>
            <a:grpSpLocks/>
          </p:cNvGrpSpPr>
          <p:nvPr/>
        </p:nvGrpSpPr>
        <p:grpSpPr bwMode="auto">
          <a:xfrm>
            <a:off x="527051" y="3789363"/>
            <a:ext cx="3939116" cy="792162"/>
            <a:chOff x="3696" y="2704"/>
            <a:chExt cx="1861" cy="499"/>
          </a:xfrm>
        </p:grpSpPr>
        <p:grpSp>
          <p:nvGrpSpPr>
            <p:cNvPr id="2095" name="Group 48"/>
            <p:cNvGrpSpPr>
              <a:grpSpLocks/>
            </p:cNvGrpSpPr>
            <p:nvPr/>
          </p:nvGrpSpPr>
          <p:grpSpPr bwMode="auto">
            <a:xfrm>
              <a:off x="3696" y="2704"/>
              <a:ext cx="1814" cy="499"/>
              <a:chOff x="567" y="1253"/>
              <a:chExt cx="1315" cy="363"/>
            </a:xfrm>
          </p:grpSpPr>
          <p:sp>
            <p:nvSpPr>
              <p:cNvPr id="2099" name="AutoShape 49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00" name="Line 50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6" name="Group 51"/>
            <p:cNvGrpSpPr>
              <a:grpSpLocks/>
            </p:cNvGrpSpPr>
            <p:nvPr/>
          </p:nvGrpSpPr>
          <p:grpSpPr bwMode="auto">
            <a:xfrm>
              <a:off x="3742" y="2704"/>
              <a:ext cx="1815" cy="476"/>
              <a:chOff x="3741" y="2704"/>
              <a:chExt cx="1815" cy="476"/>
            </a:xfrm>
          </p:grpSpPr>
          <p:sp>
            <p:nvSpPr>
              <p:cNvPr id="2097" name="Text Box 52"/>
              <p:cNvSpPr txBox="1">
                <a:spLocks noChangeArrowheads="1"/>
              </p:cNvSpPr>
              <p:nvPr/>
            </p:nvSpPr>
            <p:spPr bwMode="auto">
              <a:xfrm>
                <a:off x="3741" y="2704"/>
                <a:ext cx="862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Бүтіні бөлігі үлкен сан үлкен болады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2098" name="Text Box 53"/>
              <p:cNvSpPr txBox="1">
                <a:spLocks noChangeArrowheads="1"/>
              </p:cNvSpPr>
              <p:nvPr/>
            </p:nvSpPr>
            <p:spPr bwMode="auto">
              <a:xfrm>
                <a:off x="4694" y="2704"/>
                <a:ext cx="862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Алымы тең бөлшектерді салыстырса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2060" name="Group 54"/>
          <p:cNvGrpSpPr>
            <a:grpSpLocks/>
          </p:cNvGrpSpPr>
          <p:nvPr/>
        </p:nvGrpSpPr>
        <p:grpSpPr bwMode="auto">
          <a:xfrm>
            <a:off x="4368800" y="3789363"/>
            <a:ext cx="3939117" cy="792162"/>
            <a:chOff x="3696" y="2704"/>
            <a:chExt cx="1861" cy="499"/>
          </a:xfrm>
        </p:grpSpPr>
        <p:grpSp>
          <p:nvGrpSpPr>
            <p:cNvPr id="2089" name="Group 55"/>
            <p:cNvGrpSpPr>
              <a:grpSpLocks/>
            </p:cNvGrpSpPr>
            <p:nvPr/>
          </p:nvGrpSpPr>
          <p:grpSpPr bwMode="auto">
            <a:xfrm>
              <a:off x="3696" y="2704"/>
              <a:ext cx="1814" cy="499"/>
              <a:chOff x="567" y="1253"/>
              <a:chExt cx="1315" cy="363"/>
            </a:xfrm>
          </p:grpSpPr>
          <p:sp>
            <p:nvSpPr>
              <p:cNvPr id="2093" name="AutoShape 56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94" name="Line 57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0" name="Group 58"/>
            <p:cNvGrpSpPr>
              <a:grpSpLocks/>
            </p:cNvGrpSpPr>
            <p:nvPr/>
          </p:nvGrpSpPr>
          <p:grpSpPr bwMode="auto">
            <a:xfrm>
              <a:off x="3742" y="2704"/>
              <a:ext cx="1815" cy="476"/>
              <a:chOff x="3741" y="2704"/>
              <a:chExt cx="1815" cy="476"/>
            </a:xfrm>
          </p:grpSpPr>
          <p:sp>
            <p:nvSpPr>
              <p:cNvPr id="2091" name="Text Box 59"/>
              <p:cNvSpPr txBox="1">
                <a:spLocks noChangeArrowheads="1"/>
              </p:cNvSpPr>
              <p:nvPr/>
            </p:nvSpPr>
            <p:spPr bwMode="auto">
              <a:xfrm>
                <a:off x="3741" y="2704"/>
                <a:ext cx="86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Бөлімі кіші сан үлкен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2092" name="Text Box 60"/>
              <p:cNvSpPr txBox="1">
                <a:spLocks noChangeArrowheads="1"/>
              </p:cNvSpPr>
              <p:nvPr/>
            </p:nvSpPr>
            <p:spPr bwMode="auto">
              <a:xfrm>
                <a:off x="4694" y="2704"/>
                <a:ext cx="862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Бөлімі тең сандарды салыстыруда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2061" name="Group 61"/>
          <p:cNvGrpSpPr>
            <a:grpSpLocks/>
          </p:cNvGrpSpPr>
          <p:nvPr/>
        </p:nvGrpSpPr>
        <p:grpSpPr bwMode="auto">
          <a:xfrm>
            <a:off x="8208434" y="3716338"/>
            <a:ext cx="3841751" cy="863600"/>
            <a:chOff x="3696" y="3249"/>
            <a:chExt cx="1815" cy="544"/>
          </a:xfrm>
        </p:grpSpPr>
        <p:grpSp>
          <p:nvGrpSpPr>
            <p:cNvPr id="2084" name="Group 62"/>
            <p:cNvGrpSpPr>
              <a:grpSpLocks/>
            </p:cNvGrpSpPr>
            <p:nvPr/>
          </p:nvGrpSpPr>
          <p:grpSpPr bwMode="auto">
            <a:xfrm>
              <a:off x="3696" y="3294"/>
              <a:ext cx="1814" cy="499"/>
              <a:chOff x="567" y="1253"/>
              <a:chExt cx="1315" cy="363"/>
            </a:xfrm>
          </p:grpSpPr>
          <p:sp>
            <p:nvSpPr>
              <p:cNvPr id="2087" name="AutoShape 63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88" name="Line 64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85" name="Text Box 65"/>
            <p:cNvSpPr txBox="1">
              <a:spLocks noChangeArrowheads="1"/>
            </p:cNvSpPr>
            <p:nvPr/>
          </p:nvSpPr>
          <p:spPr bwMode="auto">
            <a:xfrm>
              <a:off x="3787" y="3249"/>
              <a:ext cx="862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Алымы үлкен сан үлкен болады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  <p:sp>
          <p:nvSpPr>
            <p:cNvPr id="2086" name="Text Box 66"/>
            <p:cNvSpPr txBox="1">
              <a:spLocks noChangeArrowheads="1"/>
            </p:cNvSpPr>
            <p:nvPr/>
          </p:nvSpPr>
          <p:spPr bwMode="auto">
            <a:xfrm>
              <a:off x="4649" y="3294"/>
              <a:ext cx="86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kk-KZ" altLang="ru-RU" sz="1400">
                  <a:solidFill>
                    <a:srgbClr val="0033CC"/>
                  </a:solidFill>
                </a:rPr>
                <a:t>Алымы мен бөлімі әртүрлі бөлшектерді салыстырса</a:t>
              </a:r>
              <a:endParaRPr lang="ru-RU" altLang="ru-RU" sz="1400">
                <a:solidFill>
                  <a:srgbClr val="0033CC"/>
                </a:solidFill>
              </a:endParaRPr>
            </a:p>
          </p:txBody>
        </p:sp>
      </p:grpSp>
      <p:grpSp>
        <p:nvGrpSpPr>
          <p:cNvPr id="26" name="Group 67"/>
          <p:cNvGrpSpPr>
            <a:grpSpLocks/>
          </p:cNvGrpSpPr>
          <p:nvPr/>
        </p:nvGrpSpPr>
        <p:grpSpPr bwMode="auto">
          <a:xfrm>
            <a:off x="1" y="5876926"/>
            <a:ext cx="3839633" cy="792163"/>
            <a:chOff x="0" y="3838"/>
            <a:chExt cx="1814" cy="499"/>
          </a:xfrm>
        </p:grpSpPr>
        <p:grpSp>
          <p:nvGrpSpPr>
            <p:cNvPr id="2078" name="Group 68"/>
            <p:cNvGrpSpPr>
              <a:grpSpLocks/>
            </p:cNvGrpSpPr>
            <p:nvPr/>
          </p:nvGrpSpPr>
          <p:grpSpPr bwMode="auto">
            <a:xfrm>
              <a:off x="0" y="3838"/>
              <a:ext cx="1814" cy="499"/>
              <a:chOff x="0" y="3838"/>
              <a:chExt cx="1814" cy="499"/>
            </a:xfrm>
          </p:grpSpPr>
          <p:grpSp>
            <p:nvGrpSpPr>
              <p:cNvPr id="2080" name="Group 69"/>
              <p:cNvGrpSpPr>
                <a:grpSpLocks/>
              </p:cNvGrpSpPr>
              <p:nvPr/>
            </p:nvGrpSpPr>
            <p:grpSpPr bwMode="auto">
              <a:xfrm>
                <a:off x="0" y="3838"/>
                <a:ext cx="1814" cy="499"/>
                <a:chOff x="567" y="1253"/>
                <a:chExt cx="1315" cy="363"/>
              </a:xfrm>
            </p:grpSpPr>
            <p:sp>
              <p:nvSpPr>
                <p:cNvPr id="2082" name="AutoShape 70"/>
                <p:cNvSpPr>
                  <a:spLocks noChangeArrowheads="1"/>
                </p:cNvSpPr>
                <p:nvPr/>
              </p:nvSpPr>
              <p:spPr bwMode="auto">
                <a:xfrm>
                  <a:off x="567" y="1253"/>
                  <a:ext cx="1315" cy="363"/>
                </a:xfrm>
                <a:prstGeom prst="plaque">
                  <a:avLst>
                    <a:gd name="adj" fmla="val 16667"/>
                  </a:avLst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83" name="Line 71"/>
                <p:cNvSpPr>
                  <a:spLocks noChangeShapeType="1"/>
                </p:cNvSpPr>
                <p:nvPr/>
              </p:nvSpPr>
              <p:spPr bwMode="auto">
                <a:xfrm>
                  <a:off x="1247" y="1253"/>
                  <a:ext cx="0" cy="363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1" name="Text Box 72"/>
              <p:cNvSpPr txBox="1">
                <a:spLocks noChangeArrowheads="1"/>
              </p:cNvSpPr>
              <p:nvPr/>
            </p:nvSpPr>
            <p:spPr bwMode="auto">
              <a:xfrm>
                <a:off x="68" y="3844"/>
                <a:ext cx="862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Ортақ бөлім-ге келтіріп, салыстырады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2079" name="AutoShape 73"/>
            <p:cNvSpPr>
              <a:spLocks noChangeArrowheads="1"/>
            </p:cNvSpPr>
            <p:nvPr/>
          </p:nvSpPr>
          <p:spPr bwMode="auto">
            <a:xfrm>
              <a:off x="1111" y="3929"/>
              <a:ext cx="318" cy="272"/>
            </a:xfrm>
            <a:custGeom>
              <a:avLst/>
              <a:gdLst>
                <a:gd name="T0" fmla="*/ 159 w 21600"/>
                <a:gd name="T1" fmla="*/ 0 h 21600"/>
                <a:gd name="T2" fmla="*/ 47 w 21600"/>
                <a:gd name="T3" fmla="*/ 40 h 21600"/>
                <a:gd name="T4" fmla="*/ 0 w 21600"/>
                <a:gd name="T5" fmla="*/ 136 h 21600"/>
                <a:gd name="T6" fmla="*/ 47 w 21600"/>
                <a:gd name="T7" fmla="*/ 232 h 21600"/>
                <a:gd name="T8" fmla="*/ 159 w 21600"/>
                <a:gd name="T9" fmla="*/ 272 h 21600"/>
                <a:gd name="T10" fmla="*/ 271 w 21600"/>
                <a:gd name="T11" fmla="*/ 232 h 21600"/>
                <a:gd name="T12" fmla="*/ 318 w 21600"/>
                <a:gd name="T13" fmla="*/ 136 h 21600"/>
                <a:gd name="T14" fmla="*/ 271 w 21600"/>
                <a:gd name="T15" fmla="*/ 4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2 w 21600"/>
                <a:gd name="T25" fmla="*/ 3176 h 21600"/>
                <a:gd name="T26" fmla="*/ 18408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063" name="Group 74"/>
          <p:cNvGrpSpPr>
            <a:grpSpLocks/>
          </p:cNvGrpSpPr>
          <p:nvPr/>
        </p:nvGrpSpPr>
        <p:grpSpPr bwMode="auto">
          <a:xfrm>
            <a:off x="8257117" y="981076"/>
            <a:ext cx="3934883" cy="777875"/>
            <a:chOff x="3901" y="255"/>
            <a:chExt cx="1859" cy="490"/>
          </a:xfrm>
        </p:grpSpPr>
        <p:grpSp>
          <p:nvGrpSpPr>
            <p:cNvPr id="2071" name="Group 75"/>
            <p:cNvGrpSpPr>
              <a:grpSpLocks/>
            </p:cNvGrpSpPr>
            <p:nvPr/>
          </p:nvGrpSpPr>
          <p:grpSpPr bwMode="auto">
            <a:xfrm>
              <a:off x="3901" y="255"/>
              <a:ext cx="1859" cy="490"/>
              <a:chOff x="68" y="2169"/>
              <a:chExt cx="1859" cy="490"/>
            </a:xfrm>
          </p:grpSpPr>
          <p:grpSp>
            <p:nvGrpSpPr>
              <p:cNvPr id="2073" name="Group 76"/>
              <p:cNvGrpSpPr>
                <a:grpSpLocks/>
              </p:cNvGrpSpPr>
              <p:nvPr/>
            </p:nvGrpSpPr>
            <p:grpSpPr bwMode="auto">
              <a:xfrm>
                <a:off x="68" y="2169"/>
                <a:ext cx="1814" cy="490"/>
                <a:chOff x="567" y="1253"/>
                <a:chExt cx="1315" cy="363"/>
              </a:xfrm>
            </p:grpSpPr>
            <p:sp>
              <p:nvSpPr>
                <p:cNvPr id="2076" name="AutoShape 77"/>
                <p:cNvSpPr>
                  <a:spLocks noChangeArrowheads="1"/>
                </p:cNvSpPr>
                <p:nvPr/>
              </p:nvSpPr>
              <p:spPr bwMode="auto">
                <a:xfrm>
                  <a:off x="567" y="1253"/>
                  <a:ext cx="1315" cy="363"/>
                </a:xfrm>
                <a:prstGeom prst="plaque">
                  <a:avLst>
                    <a:gd name="adj" fmla="val 16667"/>
                  </a:avLst>
                </a:prstGeom>
                <a:solidFill>
                  <a:srgbClr val="FFFF99"/>
                </a:solidFill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77" name="Line 78"/>
                <p:cNvSpPr>
                  <a:spLocks noChangeShapeType="1"/>
                </p:cNvSpPr>
                <p:nvPr/>
              </p:nvSpPr>
              <p:spPr bwMode="auto">
                <a:xfrm>
                  <a:off x="1247" y="1253"/>
                  <a:ext cx="0" cy="363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74" name="Text Box 79"/>
              <p:cNvSpPr txBox="1">
                <a:spLocks noChangeArrowheads="1"/>
              </p:cNvSpPr>
              <p:nvPr/>
            </p:nvSpPr>
            <p:spPr bwMode="auto">
              <a:xfrm>
                <a:off x="113" y="2205"/>
                <a:ext cx="862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ru-RU" sz="1600">
                    <a:solidFill>
                      <a:srgbClr val="0033CC"/>
                    </a:solidFill>
                  </a:rPr>
                  <a:t>b</a:t>
                </a:r>
                <a:r>
                  <a:rPr lang="kk-KZ" altLang="ru-RU" sz="1600">
                    <a:solidFill>
                      <a:srgbClr val="0033CC"/>
                    </a:solidFill>
                  </a:rPr>
                  <a:t>-алымы,</a:t>
                </a:r>
                <a:endParaRPr lang="kk-KZ" altLang="ru-RU" sz="800">
                  <a:solidFill>
                    <a:srgbClr val="0033CC"/>
                  </a:solidFill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ru-RU" sz="1600">
                    <a:solidFill>
                      <a:srgbClr val="0033CC"/>
                    </a:solidFill>
                  </a:rPr>
                  <a:t> a</a:t>
                </a:r>
                <a:r>
                  <a:rPr lang="kk-KZ" altLang="ru-RU" sz="1600">
                    <a:solidFill>
                      <a:srgbClr val="0033CC"/>
                    </a:solidFill>
                  </a:rPr>
                  <a:t>-бөлім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  <p:sp>
            <p:nvSpPr>
              <p:cNvPr id="2075" name="Text Box 80"/>
              <p:cNvSpPr txBox="1">
                <a:spLocks noChangeArrowheads="1"/>
              </p:cNvSpPr>
              <p:nvPr/>
            </p:nvSpPr>
            <p:spPr bwMode="auto">
              <a:xfrm>
                <a:off x="1020" y="2169"/>
                <a:ext cx="90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kk-KZ" altLang="ru-RU" sz="1600">
                    <a:solidFill>
                      <a:srgbClr val="0033CC"/>
                    </a:solidFill>
                  </a:rPr>
                  <a:t>Дұрыс бөлшек деп-</a:t>
                </a:r>
                <a:endParaRPr lang="ru-RU" altLang="ru-RU" sz="160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2072" name="Text Box 81"/>
            <p:cNvSpPr txBox="1">
              <a:spLocks noChangeArrowheads="1"/>
            </p:cNvSpPr>
            <p:nvPr/>
          </p:nvSpPr>
          <p:spPr bwMode="auto">
            <a:xfrm>
              <a:off x="3923" y="436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400">
                  <a:solidFill>
                    <a:srgbClr val="0033CC"/>
                  </a:solidFill>
                </a:rPr>
                <a:t>Бөлшек сызығы</a:t>
              </a:r>
              <a:endParaRPr lang="ru-RU" altLang="ru-RU" sz="1400">
                <a:solidFill>
                  <a:srgbClr val="0033CC"/>
                </a:solidFill>
              </a:endParaRPr>
            </a:p>
          </p:txBody>
        </p:sp>
      </p:grpSp>
      <p:sp>
        <p:nvSpPr>
          <p:cNvPr id="62546" name="Text Box 82"/>
          <p:cNvSpPr txBox="1">
            <a:spLocks noChangeArrowheads="1"/>
          </p:cNvSpPr>
          <p:nvPr/>
        </p:nvSpPr>
        <p:spPr bwMode="auto">
          <a:xfrm>
            <a:off x="1678517" y="115888"/>
            <a:ext cx="960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۞</a:t>
            </a:r>
            <a:r>
              <a:rPr lang="kk-KZ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Математикалық домино </a:t>
            </a:r>
            <a:r>
              <a:rPr lang="ar-SA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۞</a:t>
            </a:r>
            <a:endParaRPr lang="ru-RU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pSp>
        <p:nvGrpSpPr>
          <p:cNvPr id="2065" name="Group 83"/>
          <p:cNvGrpSpPr>
            <a:grpSpLocks/>
          </p:cNvGrpSpPr>
          <p:nvPr/>
        </p:nvGrpSpPr>
        <p:grpSpPr bwMode="auto">
          <a:xfrm>
            <a:off x="8208434" y="1844675"/>
            <a:ext cx="3841751" cy="863600"/>
            <a:chOff x="67" y="2069"/>
            <a:chExt cx="1815" cy="544"/>
          </a:xfrm>
        </p:grpSpPr>
        <p:grpSp>
          <p:nvGrpSpPr>
            <p:cNvPr id="2066" name="Group 84"/>
            <p:cNvGrpSpPr>
              <a:grpSpLocks/>
            </p:cNvGrpSpPr>
            <p:nvPr/>
          </p:nvGrpSpPr>
          <p:grpSpPr bwMode="auto">
            <a:xfrm>
              <a:off x="67" y="2114"/>
              <a:ext cx="1814" cy="499"/>
              <a:chOff x="567" y="1253"/>
              <a:chExt cx="1315" cy="363"/>
            </a:xfrm>
          </p:grpSpPr>
          <p:sp>
            <p:nvSpPr>
              <p:cNvPr id="2069" name="AutoShape 85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1315" cy="363"/>
              </a:xfrm>
              <a:prstGeom prst="plaque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70" name="Line 86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0" cy="36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7" name="Text Box 87"/>
            <p:cNvSpPr txBox="1">
              <a:spLocks noChangeArrowheads="1"/>
            </p:cNvSpPr>
            <p:nvPr/>
          </p:nvSpPr>
          <p:spPr bwMode="auto">
            <a:xfrm>
              <a:off x="112" y="2069"/>
              <a:ext cx="8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</a:rPr>
                <a:t>бүтін және бөлшек бөлік</a:t>
              </a:r>
              <a:endParaRPr lang="ru-RU" altLang="ru-RU" sz="1600">
                <a:solidFill>
                  <a:srgbClr val="0033CC"/>
                </a:solidFill>
              </a:endParaRPr>
            </a:p>
          </p:txBody>
        </p:sp>
        <p:sp>
          <p:nvSpPr>
            <p:cNvPr id="2068" name="Text Box 88"/>
            <p:cNvSpPr txBox="1">
              <a:spLocks noChangeArrowheads="1"/>
            </p:cNvSpPr>
            <p:nvPr/>
          </p:nvSpPr>
          <p:spPr bwMode="auto">
            <a:xfrm>
              <a:off x="1020" y="2160"/>
              <a:ext cx="86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kk-KZ" altLang="ru-RU" sz="1600">
                  <a:solidFill>
                    <a:srgbClr val="0033CC"/>
                  </a:solidFill>
                  <a:latin typeface="Times New Roman" pitchFamily="18" charset="0"/>
                </a:rPr>
                <a:t>аралас санды бұрыс бөлшек түрінде  жазу</a:t>
              </a:r>
              <a:endParaRPr lang="ru-RU" altLang="ru-RU" sz="160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467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5323E-6 L 0.05503 -0.17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8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1" name="Picture 18" descr="618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5214939"/>
            <a:ext cx="3359149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41"/>
          <p:cNvGraphicFramePr>
            <a:graphicFrameLocks noChangeAspect="1"/>
          </p:cNvGraphicFramePr>
          <p:nvPr/>
        </p:nvGraphicFramePr>
        <p:xfrm>
          <a:off x="5905500" y="2214564"/>
          <a:ext cx="8382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" name="Формула" r:id="rId6" imgW="291960" imgH="393480" progId="Equation.3">
                  <p:embed/>
                </p:oleObj>
              </mc:Choice>
              <mc:Fallback>
                <p:oleObj name="Формула" r:id="rId6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214564"/>
                        <a:ext cx="838200" cy="846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4"/>
          <p:cNvGraphicFramePr>
            <a:graphicFrameLocks/>
          </p:cNvGraphicFramePr>
          <p:nvPr/>
        </p:nvGraphicFramePr>
        <p:xfrm>
          <a:off x="9203267" y="3494088"/>
          <a:ext cx="1102784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6" name="Формула" r:id="rId8" imgW="266400" imgH="393480" progId="Equation.3">
                  <p:embed/>
                </p:oleObj>
              </mc:Choice>
              <mc:Fallback>
                <p:oleObj name="Формула" r:id="rId8" imgW="26640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3267" y="3494088"/>
                        <a:ext cx="1102784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7"/>
          <p:cNvGraphicFramePr>
            <a:graphicFrameLocks/>
          </p:cNvGraphicFramePr>
          <p:nvPr/>
        </p:nvGraphicFramePr>
        <p:xfrm>
          <a:off x="6096000" y="3505200"/>
          <a:ext cx="594784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" name="Формула" r:id="rId10" imgW="152280" imgH="393480" progId="Equation.3">
                  <p:embed/>
                </p:oleObj>
              </mc:Choice>
              <mc:Fallback>
                <p:oleObj name="Формула" r:id="rId10" imgW="15228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05200"/>
                        <a:ext cx="594784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0"/>
          <p:cNvGraphicFramePr>
            <a:graphicFrameLocks/>
          </p:cNvGraphicFramePr>
          <p:nvPr/>
        </p:nvGraphicFramePr>
        <p:xfrm>
          <a:off x="6081184" y="1157289"/>
          <a:ext cx="488949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Формула" r:id="rId12" imgW="88560" imgH="164880" progId="Equation.3">
                  <p:embed/>
                </p:oleObj>
              </mc:Choice>
              <mc:Fallback>
                <p:oleObj name="Формула" r:id="rId12" imgW="88560" imgH="1648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184" y="1157289"/>
                        <a:ext cx="488949" cy="333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53"/>
          <p:cNvGraphicFramePr>
            <a:graphicFrameLocks noChangeAspect="1"/>
          </p:cNvGraphicFramePr>
          <p:nvPr/>
        </p:nvGraphicFramePr>
        <p:xfrm>
          <a:off x="9334501" y="2214563"/>
          <a:ext cx="78316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Формула" r:id="rId14" imgW="291960" imgH="393480" progId="Equation.3">
                  <p:embed/>
                </p:oleObj>
              </mc:Choice>
              <mc:Fallback>
                <p:oleObj name="Формула" r:id="rId14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1" y="2214563"/>
                        <a:ext cx="783167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56"/>
          <p:cNvGraphicFramePr>
            <a:graphicFrameLocks/>
          </p:cNvGraphicFramePr>
          <p:nvPr/>
        </p:nvGraphicFramePr>
        <p:xfrm>
          <a:off x="9334500" y="928688"/>
          <a:ext cx="84031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" name="Формула" r:id="rId16" imgW="203040" imgH="393480" progId="Equation.3">
                  <p:embed/>
                </p:oleObj>
              </mc:Choice>
              <mc:Fallback>
                <p:oleObj name="Формула" r:id="rId16" imgW="20304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0" y="928688"/>
                        <a:ext cx="840317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02" name="Group 19"/>
          <p:cNvGrpSpPr>
            <a:grpSpLocks/>
          </p:cNvGrpSpPr>
          <p:nvPr/>
        </p:nvGrpSpPr>
        <p:grpSpPr bwMode="auto">
          <a:xfrm>
            <a:off x="203200" y="914400"/>
            <a:ext cx="4895851" cy="3671888"/>
            <a:chOff x="385" y="618"/>
            <a:chExt cx="2313" cy="2313"/>
          </a:xfrm>
        </p:grpSpPr>
        <p:sp>
          <p:nvSpPr>
            <p:cNvPr id="3123" name="Rectangle 20"/>
            <p:cNvSpPr>
              <a:spLocks noChangeArrowheads="1"/>
            </p:cNvSpPr>
            <p:nvPr/>
          </p:nvSpPr>
          <p:spPr bwMode="auto">
            <a:xfrm>
              <a:off x="1156" y="618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b="1" i="1">
                <a:solidFill>
                  <a:srgbClr val="0000CC"/>
                </a:solidFill>
                <a:ea typeface="ＭＳ ゴシック" pitchFamily="49" charset="-128"/>
              </a:endParaRPr>
            </a:p>
          </p:txBody>
        </p:sp>
        <p:sp>
          <p:nvSpPr>
            <p:cNvPr id="3124" name="Rectangle 21"/>
            <p:cNvSpPr>
              <a:spLocks noChangeArrowheads="1"/>
            </p:cNvSpPr>
            <p:nvPr/>
          </p:nvSpPr>
          <p:spPr bwMode="auto">
            <a:xfrm>
              <a:off x="1156" y="1389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000" b="1" i="1">
                <a:solidFill>
                  <a:srgbClr val="33CC33"/>
                </a:solidFill>
                <a:ea typeface="ＭＳ ゴシック" pitchFamily="49" charset="-128"/>
              </a:endParaRPr>
            </a:p>
          </p:txBody>
        </p:sp>
        <p:sp>
          <p:nvSpPr>
            <p:cNvPr id="3125" name="Rectangle 22"/>
            <p:cNvSpPr>
              <a:spLocks noChangeArrowheads="1"/>
            </p:cNvSpPr>
            <p:nvPr/>
          </p:nvSpPr>
          <p:spPr bwMode="auto">
            <a:xfrm>
              <a:off x="1927" y="618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b="1" i="1">
                <a:solidFill>
                  <a:srgbClr val="FF0066"/>
                </a:solidFill>
                <a:ea typeface="ＭＳ ゴシック" pitchFamily="49" charset="-128"/>
              </a:endParaRPr>
            </a:p>
          </p:txBody>
        </p:sp>
        <p:sp>
          <p:nvSpPr>
            <p:cNvPr id="3126" name="Rectangle 23"/>
            <p:cNvSpPr>
              <a:spLocks noChangeArrowheads="1"/>
            </p:cNvSpPr>
            <p:nvPr/>
          </p:nvSpPr>
          <p:spPr bwMode="auto">
            <a:xfrm>
              <a:off x="1927" y="1389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000" b="1" i="1">
                <a:solidFill>
                  <a:schemeClr val="accent2"/>
                </a:solidFill>
                <a:ea typeface="ＭＳ ゴシック" pitchFamily="49" charset="-128"/>
              </a:endParaRPr>
            </a:p>
          </p:txBody>
        </p:sp>
        <p:sp>
          <p:nvSpPr>
            <p:cNvPr id="3127" name="Rectangle 24"/>
            <p:cNvSpPr>
              <a:spLocks noChangeArrowheads="1"/>
            </p:cNvSpPr>
            <p:nvPr/>
          </p:nvSpPr>
          <p:spPr bwMode="auto">
            <a:xfrm>
              <a:off x="385" y="1389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300" b="1" i="1">
                <a:solidFill>
                  <a:srgbClr val="006666"/>
                </a:solidFill>
                <a:ea typeface="ＭＳ ゴシック" pitchFamily="49" charset="-128"/>
              </a:endParaRPr>
            </a:p>
          </p:txBody>
        </p:sp>
        <p:sp>
          <p:nvSpPr>
            <p:cNvPr id="3128" name="Rectangle 25"/>
            <p:cNvSpPr>
              <a:spLocks noChangeArrowheads="1"/>
            </p:cNvSpPr>
            <p:nvPr/>
          </p:nvSpPr>
          <p:spPr bwMode="auto">
            <a:xfrm>
              <a:off x="385" y="2160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b="1" i="1">
                <a:solidFill>
                  <a:schemeClr val="accent2"/>
                </a:solidFill>
                <a:ea typeface="ＭＳ ゴシック" pitchFamily="49" charset="-128"/>
              </a:endParaRPr>
            </a:p>
          </p:txBody>
        </p:sp>
        <p:sp>
          <p:nvSpPr>
            <p:cNvPr id="3129" name="Rectangle 26"/>
            <p:cNvSpPr>
              <a:spLocks noChangeArrowheads="1"/>
            </p:cNvSpPr>
            <p:nvPr/>
          </p:nvSpPr>
          <p:spPr bwMode="auto">
            <a:xfrm>
              <a:off x="1156" y="2160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b="1" i="1">
                <a:solidFill>
                  <a:srgbClr val="FF0066"/>
                </a:solidFill>
                <a:ea typeface="ＭＳ ゴシック" pitchFamily="49" charset="-128"/>
              </a:endParaRPr>
            </a:p>
          </p:txBody>
        </p:sp>
        <p:sp>
          <p:nvSpPr>
            <p:cNvPr id="3130" name="Rectangle 27"/>
            <p:cNvSpPr>
              <a:spLocks noChangeArrowheads="1"/>
            </p:cNvSpPr>
            <p:nvPr/>
          </p:nvSpPr>
          <p:spPr bwMode="auto">
            <a:xfrm>
              <a:off x="1927" y="2160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b="1" i="1">
                <a:solidFill>
                  <a:srgbClr val="990000"/>
                </a:solidFill>
                <a:ea typeface="ＭＳ ゴシック" pitchFamily="49" charset="-128"/>
              </a:endParaRPr>
            </a:p>
          </p:txBody>
        </p:sp>
        <p:sp>
          <p:nvSpPr>
            <p:cNvPr id="3131" name="Rectangle 29"/>
            <p:cNvSpPr>
              <a:spLocks noChangeArrowheads="1"/>
            </p:cNvSpPr>
            <p:nvPr/>
          </p:nvSpPr>
          <p:spPr bwMode="auto">
            <a:xfrm>
              <a:off x="385" y="618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000" b="1" i="1">
                <a:solidFill>
                  <a:srgbClr val="660033"/>
                </a:solidFill>
                <a:ea typeface="ＭＳ ゴシック" pitchFamily="49" charset="-128"/>
              </a:endParaRPr>
            </a:p>
          </p:txBody>
        </p:sp>
      </p:grpSp>
      <p:sp>
        <p:nvSpPr>
          <p:cNvPr id="3103" name="Text Box 75"/>
          <p:cNvSpPr txBox="1">
            <a:spLocks noChangeArrowheads="1"/>
          </p:cNvSpPr>
          <p:nvPr/>
        </p:nvSpPr>
        <p:spPr bwMode="auto">
          <a:xfrm>
            <a:off x="861484" y="4600575"/>
            <a:ext cx="2908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ru-RU" altLang="ru-RU" sz="2400" b="1">
                <a:latin typeface="Century" pitchFamily="18" charset="0"/>
                <a:ea typeface="ＭＳ ゴシック" pitchFamily="49" charset="-128"/>
              </a:rPr>
              <a:t>1.            2.           3.</a:t>
            </a:r>
          </a:p>
        </p:txBody>
      </p:sp>
      <p:graphicFrame>
        <p:nvGraphicFramePr>
          <p:cNvPr id="53268" name="Object 30"/>
          <p:cNvGraphicFramePr>
            <a:graphicFrameLocks noChangeAspect="1"/>
          </p:cNvGraphicFramePr>
          <p:nvPr/>
        </p:nvGraphicFramePr>
        <p:xfrm>
          <a:off x="480485" y="1073150"/>
          <a:ext cx="12065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" name="Формула" r:id="rId18" imgW="380880" imgH="393480" progId="Equation.3">
                  <p:embed/>
                </p:oleObj>
              </mc:Choice>
              <mc:Fallback>
                <p:oleObj name="Формула" r:id="rId18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85" y="1073150"/>
                        <a:ext cx="1206500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9" name="Object 31"/>
          <p:cNvGraphicFramePr>
            <a:graphicFrameLocks noChangeAspect="1"/>
          </p:cNvGraphicFramePr>
          <p:nvPr/>
        </p:nvGraphicFramePr>
        <p:xfrm>
          <a:off x="2110318" y="1073151"/>
          <a:ext cx="1301749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Формула" r:id="rId20" imgW="380880" imgH="393480" progId="Equation.3">
                  <p:embed/>
                </p:oleObj>
              </mc:Choice>
              <mc:Fallback>
                <p:oleObj name="Формула" r:id="rId20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318" y="1073151"/>
                        <a:ext cx="1301749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0" name="Object 32"/>
          <p:cNvGraphicFramePr>
            <a:graphicFrameLocks noChangeAspect="1"/>
          </p:cNvGraphicFramePr>
          <p:nvPr/>
        </p:nvGraphicFramePr>
        <p:xfrm>
          <a:off x="3742267" y="1073151"/>
          <a:ext cx="1301751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Формула" r:id="rId22" imgW="380880" imgH="393480" progId="Equation.3">
                  <p:embed/>
                </p:oleObj>
              </mc:Choice>
              <mc:Fallback>
                <p:oleObj name="Формула" r:id="rId22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267" y="1073151"/>
                        <a:ext cx="1301751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1" name="Object 33"/>
          <p:cNvGraphicFramePr>
            <a:graphicFrameLocks noChangeAspect="1"/>
          </p:cNvGraphicFramePr>
          <p:nvPr/>
        </p:nvGraphicFramePr>
        <p:xfrm>
          <a:off x="406401" y="2224089"/>
          <a:ext cx="1350433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" name="Формула" r:id="rId24" imgW="368280" imgH="393480" progId="Equation.3">
                  <p:embed/>
                </p:oleObj>
              </mc:Choice>
              <mc:Fallback>
                <p:oleObj name="Формула" r:id="rId24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1" y="2224089"/>
                        <a:ext cx="1350433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2" name="Object 34"/>
          <p:cNvGraphicFramePr>
            <a:graphicFrameLocks noChangeAspect="1"/>
          </p:cNvGraphicFramePr>
          <p:nvPr/>
        </p:nvGraphicFramePr>
        <p:xfrm>
          <a:off x="2125133" y="2224089"/>
          <a:ext cx="1314451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Формула" r:id="rId26" imgW="380880" imgH="393480" progId="Equation.3">
                  <p:embed/>
                </p:oleObj>
              </mc:Choice>
              <mc:Fallback>
                <p:oleObj name="Формула" r:id="rId26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133" y="2224089"/>
                        <a:ext cx="1314451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3" name="Object 35"/>
          <p:cNvGraphicFramePr>
            <a:graphicFrameLocks noChangeAspect="1"/>
          </p:cNvGraphicFramePr>
          <p:nvPr/>
        </p:nvGraphicFramePr>
        <p:xfrm>
          <a:off x="3549651" y="2224088"/>
          <a:ext cx="163406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" name="Формула" r:id="rId28" imgW="444240" imgH="393480" progId="Equation.3">
                  <p:embed/>
                </p:oleObj>
              </mc:Choice>
              <mc:Fallback>
                <p:oleObj name="Формула" r:id="rId28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1" y="2224088"/>
                        <a:ext cx="1634067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4" name="Object 36"/>
          <p:cNvGraphicFramePr>
            <a:graphicFrameLocks noChangeAspect="1"/>
          </p:cNvGraphicFramePr>
          <p:nvPr/>
        </p:nvGraphicFramePr>
        <p:xfrm>
          <a:off x="383117" y="3376614"/>
          <a:ext cx="1437216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" name="Формула" r:id="rId30" imgW="368280" imgH="393480" progId="Equation.3">
                  <p:embed/>
                </p:oleObj>
              </mc:Choice>
              <mc:Fallback>
                <p:oleObj name="Формула" r:id="rId30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17" y="3376614"/>
                        <a:ext cx="1437216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5" name="Object 37"/>
          <p:cNvGraphicFramePr>
            <a:graphicFrameLocks noChangeAspect="1"/>
          </p:cNvGraphicFramePr>
          <p:nvPr/>
        </p:nvGraphicFramePr>
        <p:xfrm>
          <a:off x="2150534" y="3481389"/>
          <a:ext cx="1166284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" name="Формула" r:id="rId32" imgW="380880" imgH="393480" progId="Equation.3">
                  <p:embed/>
                </p:oleObj>
              </mc:Choice>
              <mc:Fallback>
                <p:oleObj name="Формула" r:id="rId32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534" y="3481389"/>
                        <a:ext cx="1166284" cy="90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6" name="Object 38"/>
          <p:cNvGraphicFramePr>
            <a:graphicFrameLocks noChangeAspect="1"/>
          </p:cNvGraphicFramePr>
          <p:nvPr/>
        </p:nvGraphicFramePr>
        <p:xfrm>
          <a:off x="3556001" y="3429000"/>
          <a:ext cx="1536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" name="Формула" r:id="rId34" imgW="533160" imgH="393480" progId="Equation.3">
                  <p:embed/>
                </p:oleObj>
              </mc:Choice>
              <mc:Fallback>
                <p:oleObj name="Формула" r:id="rId34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1" y="3429000"/>
                        <a:ext cx="15367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7" name="Object 29"/>
          <p:cNvGraphicFramePr>
            <a:graphicFrameLocks noChangeAspect="1"/>
          </p:cNvGraphicFramePr>
          <p:nvPr/>
        </p:nvGraphicFramePr>
        <p:xfrm>
          <a:off x="762000" y="1143000"/>
          <a:ext cx="66886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0" name="Формула" r:id="rId36" imgW="228600" imgH="393480" progId="Equation.3">
                  <p:embed/>
                </p:oleObj>
              </mc:Choice>
              <mc:Fallback>
                <p:oleObj name="Формула" r:id="rId36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66886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8" name="Object 21"/>
          <p:cNvGraphicFramePr>
            <a:graphicFrameLocks noChangeAspect="1"/>
          </p:cNvGraphicFramePr>
          <p:nvPr/>
        </p:nvGraphicFramePr>
        <p:xfrm>
          <a:off x="2381251" y="1143000"/>
          <a:ext cx="8382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" name="Формула" r:id="rId38" imgW="291960" imgH="393480" progId="Equation.3">
                  <p:embed/>
                </p:oleObj>
              </mc:Choice>
              <mc:Fallback>
                <p:oleObj name="Формула" r:id="rId38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1143000"/>
                        <a:ext cx="8382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9" name="Object 22"/>
          <p:cNvGraphicFramePr>
            <a:graphicFrameLocks noChangeAspect="1"/>
          </p:cNvGraphicFramePr>
          <p:nvPr/>
        </p:nvGraphicFramePr>
        <p:xfrm>
          <a:off x="4064001" y="1219201"/>
          <a:ext cx="71755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Формула" r:id="rId39" imgW="266400" imgH="393480" progId="Equation.3">
                  <p:embed/>
                </p:oleObj>
              </mc:Choice>
              <mc:Fallback>
                <p:oleObj name="Формула" r:id="rId39" imgW="266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1" y="1219201"/>
                        <a:ext cx="717551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0" name="Object 23"/>
          <p:cNvGraphicFramePr>
            <a:graphicFrameLocks noChangeAspect="1"/>
          </p:cNvGraphicFramePr>
          <p:nvPr/>
        </p:nvGraphicFramePr>
        <p:xfrm>
          <a:off x="914401" y="2438400"/>
          <a:ext cx="444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Формула" r:id="rId41" imgW="152280" imgH="393480" progId="Equation.3">
                  <p:embed/>
                </p:oleObj>
              </mc:Choice>
              <mc:Fallback>
                <p:oleObj name="Формула" r:id="rId41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2438400"/>
                        <a:ext cx="444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1" name="Object 24"/>
          <p:cNvGraphicFramePr>
            <a:graphicFrameLocks noChangeAspect="1"/>
          </p:cNvGraphicFramePr>
          <p:nvPr/>
        </p:nvGraphicFramePr>
        <p:xfrm>
          <a:off x="2641600" y="2590801"/>
          <a:ext cx="239184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" name="Формула" r:id="rId43" imgW="88560" imgH="164880" progId="Equation.3">
                  <p:embed/>
                </p:oleObj>
              </mc:Choice>
              <mc:Fallback>
                <p:oleObj name="Формула" r:id="rId43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590801"/>
                        <a:ext cx="239184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2" name="Object 25"/>
          <p:cNvGraphicFramePr>
            <a:graphicFrameLocks noChangeAspect="1"/>
          </p:cNvGraphicFramePr>
          <p:nvPr/>
        </p:nvGraphicFramePr>
        <p:xfrm>
          <a:off x="4000501" y="2357438"/>
          <a:ext cx="78316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" name="Формула" r:id="rId45" imgW="291960" imgH="393480" progId="Equation.3">
                  <p:embed/>
                </p:oleObj>
              </mc:Choice>
              <mc:Fallback>
                <p:oleObj name="Формула" r:id="rId45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1" y="2357438"/>
                        <a:ext cx="78316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3" name="Object 26"/>
          <p:cNvGraphicFramePr>
            <a:graphicFrameLocks noChangeAspect="1"/>
          </p:cNvGraphicFramePr>
          <p:nvPr/>
        </p:nvGraphicFramePr>
        <p:xfrm>
          <a:off x="666751" y="3500438"/>
          <a:ext cx="78316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" name="Формула" r:id="rId46" imgW="291960" imgH="393480" progId="Equation.3">
                  <p:embed/>
                </p:oleObj>
              </mc:Choice>
              <mc:Fallback>
                <p:oleObj name="Формула" r:id="rId46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1" y="3500438"/>
                        <a:ext cx="78316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4" name="Object 27"/>
          <p:cNvGraphicFramePr>
            <a:graphicFrameLocks noChangeAspect="1"/>
          </p:cNvGraphicFramePr>
          <p:nvPr/>
        </p:nvGraphicFramePr>
        <p:xfrm>
          <a:off x="2438401" y="3505201"/>
          <a:ext cx="5461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" name="Формула" r:id="rId48" imgW="203040" imgH="393480" progId="Equation.3">
                  <p:embed/>
                </p:oleObj>
              </mc:Choice>
              <mc:Fallback>
                <p:oleObj name="Формула" r:id="rId48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3505201"/>
                        <a:ext cx="5461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5" name="Object 28"/>
          <p:cNvGraphicFramePr>
            <a:graphicFrameLocks noChangeAspect="1"/>
          </p:cNvGraphicFramePr>
          <p:nvPr/>
        </p:nvGraphicFramePr>
        <p:xfrm>
          <a:off x="3860801" y="3505201"/>
          <a:ext cx="952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" name="Формула" r:id="rId50" imgW="279360" imgH="393480" progId="Equation.3">
                  <p:embed/>
                </p:oleObj>
              </mc:Choice>
              <mc:Fallback>
                <p:oleObj name="Формула" r:id="rId50" imgW="27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1" y="3505201"/>
                        <a:ext cx="9525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Овал 79"/>
          <p:cNvSpPr/>
          <p:nvPr/>
        </p:nvSpPr>
        <p:spPr>
          <a:xfrm>
            <a:off x="5429251" y="928689"/>
            <a:ext cx="381000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81" name="Овал 80"/>
          <p:cNvSpPr/>
          <p:nvPr/>
        </p:nvSpPr>
        <p:spPr>
          <a:xfrm>
            <a:off x="5429251" y="2143125"/>
            <a:ext cx="381000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82" name="Овал 81"/>
          <p:cNvSpPr/>
          <p:nvPr/>
        </p:nvSpPr>
        <p:spPr>
          <a:xfrm>
            <a:off x="5429251" y="3500439"/>
            <a:ext cx="381000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85" name="Овал 84"/>
          <p:cNvSpPr/>
          <p:nvPr/>
        </p:nvSpPr>
        <p:spPr>
          <a:xfrm>
            <a:off x="8858251" y="928689"/>
            <a:ext cx="381000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87" name="Овал 86"/>
          <p:cNvSpPr/>
          <p:nvPr/>
        </p:nvSpPr>
        <p:spPr>
          <a:xfrm>
            <a:off x="8858251" y="2214564"/>
            <a:ext cx="381000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89" name="Овал 88"/>
          <p:cNvSpPr/>
          <p:nvPr/>
        </p:nvSpPr>
        <p:spPr>
          <a:xfrm>
            <a:off x="8737600" y="3352800"/>
            <a:ext cx="381000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91" name="Овал 90"/>
          <p:cNvSpPr/>
          <p:nvPr/>
        </p:nvSpPr>
        <p:spPr>
          <a:xfrm>
            <a:off x="5429251" y="4786314"/>
            <a:ext cx="381000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92" name="Овал 91"/>
          <p:cNvSpPr/>
          <p:nvPr/>
        </p:nvSpPr>
        <p:spPr>
          <a:xfrm>
            <a:off x="7715251" y="4857750"/>
            <a:ext cx="381000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93" name="Овал 92"/>
          <p:cNvSpPr/>
          <p:nvPr/>
        </p:nvSpPr>
        <p:spPr>
          <a:xfrm>
            <a:off x="9715500" y="4857750"/>
            <a:ext cx="381000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9</a:t>
            </a:r>
          </a:p>
        </p:txBody>
      </p:sp>
      <p:pic>
        <p:nvPicPr>
          <p:cNvPr id="12349" name="Picture 61"/>
          <p:cNvPicPr>
            <a:picLocks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1" y="5429251"/>
            <a:ext cx="1631949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58"/>
          <p:cNvPicPr>
            <a:picLocks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1" y="2195513"/>
            <a:ext cx="163406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3" name="Picture 65"/>
          <p:cNvPicPr>
            <a:picLocks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3500438"/>
            <a:ext cx="163194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7" name="Picture 59"/>
          <p:cNvPicPr>
            <a:picLocks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505201"/>
            <a:ext cx="1634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5" name="Picture 57"/>
          <p:cNvPicPr>
            <a:picLocks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1" y="917576"/>
            <a:ext cx="1634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2" name="Picture 64"/>
          <p:cNvPicPr>
            <a:picLocks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2195513"/>
            <a:ext cx="163194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98" name="Object 68"/>
          <p:cNvGraphicFramePr>
            <a:graphicFrameLocks/>
          </p:cNvGraphicFramePr>
          <p:nvPr/>
        </p:nvGraphicFramePr>
        <p:xfrm>
          <a:off x="8191500" y="4857750"/>
          <a:ext cx="84031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" name="Формула" r:id="rId58" imgW="228600" imgH="393480" progId="Equation.3">
                  <p:embed/>
                </p:oleObj>
              </mc:Choice>
              <mc:Fallback>
                <p:oleObj name="Формула" r:id="rId58" imgW="22860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0" y="4857750"/>
                        <a:ext cx="840317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50" name="Picture 62"/>
          <p:cNvPicPr>
            <a:picLocks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5410201"/>
            <a:ext cx="1631949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99" name="Object 71"/>
          <p:cNvGraphicFramePr>
            <a:graphicFrameLocks/>
          </p:cNvGraphicFramePr>
          <p:nvPr/>
        </p:nvGraphicFramePr>
        <p:xfrm>
          <a:off x="10191751" y="4857751"/>
          <a:ext cx="840316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" name="Формула" r:id="rId60" imgW="291960" imgH="393480" progId="Equation.3">
                  <p:embed/>
                </p:oleObj>
              </mc:Choice>
              <mc:Fallback>
                <p:oleObj name="Формула" r:id="rId60" imgW="29196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1" y="4857751"/>
                        <a:ext cx="840316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51" name="Picture 63"/>
          <p:cNvPicPr>
            <a:picLocks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917576"/>
            <a:ext cx="1631949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8" name="Picture 60"/>
          <p:cNvPicPr>
            <a:picLocks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67" y="5410201"/>
            <a:ext cx="1631951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00" name="Object 74"/>
          <p:cNvGraphicFramePr>
            <a:graphicFrameLocks noChangeAspect="1"/>
          </p:cNvGraphicFramePr>
          <p:nvPr/>
        </p:nvGraphicFramePr>
        <p:xfrm>
          <a:off x="5905500" y="4786314"/>
          <a:ext cx="857251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1" name="Формула" r:id="rId63" imgW="279360" imgH="393480" progId="Equation.3">
                  <p:embed/>
                </p:oleObj>
              </mc:Choice>
              <mc:Fallback>
                <p:oleObj name="Формула" r:id="rId63" imgW="27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786314"/>
                        <a:ext cx="857251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2" name="WordArt 61"/>
          <p:cNvSpPr>
            <a:spLocks noChangeArrowheads="1" noChangeShapeType="1" noTextEdit="1"/>
          </p:cNvSpPr>
          <p:nvPr/>
        </p:nvSpPr>
        <p:spPr bwMode="auto">
          <a:xfrm>
            <a:off x="2438401" y="0"/>
            <a:ext cx="67183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Суретті құрастырыңдар</a:t>
            </a:r>
          </a:p>
        </p:txBody>
      </p:sp>
    </p:spTree>
    <p:extLst>
      <p:ext uri="{BB962C8B-B14F-4D97-AF65-F5344CB8AC3E}">
        <p14:creationId xmlns:p14="http://schemas.microsoft.com/office/powerpoint/2010/main" val="15827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65695 -0.6541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00" y="-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40503 -0.1835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55226 -0.3724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53889 -0.1939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0503 0.1810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55226 -0.0064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82014 -0.2967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0" y="-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68628 0.3594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1632 -0.2967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6" y="566678"/>
            <a:ext cx="50430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Жолбарыс</a:t>
            </a:r>
            <a:r>
              <a:rPr lang="ru-RU" dirty="0"/>
              <a:t> (</a:t>
            </a:r>
            <a:r>
              <a:rPr lang="ru-RU" dirty="0">
                <a:hlinkClick r:id="rId2" tooltip="Латын тілі"/>
              </a:rPr>
              <a:t>лат.</a:t>
            </a:r>
            <a:r>
              <a:rPr lang="ru-RU" dirty="0"/>
              <a:t> </a:t>
            </a:r>
            <a:r>
              <a:rPr lang="en-US" i="1" dirty="0" err="1"/>
              <a:t>Panthera</a:t>
            </a:r>
            <a:r>
              <a:rPr lang="en-US" i="1" dirty="0"/>
              <a:t> </a:t>
            </a:r>
            <a:r>
              <a:rPr lang="en-US" i="1" dirty="0" err="1"/>
              <a:t>tigris</a:t>
            </a:r>
            <a:r>
              <a:rPr lang="en-US" dirty="0"/>
              <a:t>) – </a:t>
            </a:r>
            <a:r>
              <a:rPr lang="ru-RU" dirty="0" err="1"/>
              <a:t>сүтқоректілер</a:t>
            </a:r>
            <a:r>
              <a:rPr lang="ru-RU" dirty="0"/>
              <a:t> </a:t>
            </a:r>
            <a:r>
              <a:rPr lang="ru-RU" dirty="0" err="1"/>
              <a:t>класының</a:t>
            </a:r>
            <a:r>
              <a:rPr lang="ru-RU" dirty="0"/>
              <a:t> </a:t>
            </a:r>
            <a:r>
              <a:rPr lang="ru-RU" dirty="0" err="1"/>
              <a:t>мысықтар</a:t>
            </a:r>
            <a:r>
              <a:rPr lang="ru-RU" dirty="0"/>
              <a:t> </a:t>
            </a:r>
            <a:r>
              <a:rPr lang="ru-RU" dirty="0" err="1"/>
              <a:t>тұқымдасына</a:t>
            </a:r>
            <a:r>
              <a:rPr lang="ru-RU" dirty="0"/>
              <a:t> </a:t>
            </a:r>
            <a:r>
              <a:rPr lang="ru-RU" dirty="0" err="1"/>
              <a:t>жататын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жыртқыш</a:t>
            </a:r>
            <a:r>
              <a:rPr lang="ru-RU" dirty="0"/>
              <a:t> </a:t>
            </a:r>
            <a:r>
              <a:rPr lang="ru-RU" dirty="0" err="1"/>
              <a:t>аң</a:t>
            </a:r>
            <a:r>
              <a:rPr lang="ru-RU" dirty="0"/>
              <a:t>.</a:t>
            </a:r>
          </a:p>
          <a:p>
            <a:r>
              <a:rPr lang="ru-RU" dirty="0" err="1" smtClean="0"/>
              <a:t>Қазіргі</a:t>
            </a:r>
            <a:r>
              <a:rPr lang="ru-RU" dirty="0" smtClean="0"/>
              <a:t> </a:t>
            </a:r>
            <a:r>
              <a:rPr lang="ru-RU" dirty="0" err="1"/>
              <a:t>кезде</a:t>
            </a:r>
            <a:r>
              <a:rPr lang="ru-RU" dirty="0"/>
              <a:t> </a:t>
            </a:r>
            <a:r>
              <a:rPr lang="ru-RU" dirty="0" err="1">
                <a:hlinkClick r:id="rId3" tooltip="Ресей"/>
              </a:rPr>
              <a:t>Ресейдің</a:t>
            </a:r>
            <a:r>
              <a:rPr lang="ru-RU" dirty="0"/>
              <a:t> </a:t>
            </a:r>
            <a:r>
              <a:rPr lang="ru-RU" dirty="0" err="1"/>
              <a:t>Қиыр</a:t>
            </a:r>
            <a:r>
              <a:rPr lang="ru-RU" dirty="0"/>
              <a:t> </a:t>
            </a:r>
            <a:r>
              <a:rPr lang="ru-RU" dirty="0" err="1"/>
              <a:t>шығысында</a:t>
            </a:r>
            <a:r>
              <a:rPr lang="ru-RU" dirty="0"/>
              <a:t>, </a:t>
            </a:r>
            <a:r>
              <a:rPr lang="ru-RU" dirty="0" err="1">
                <a:hlinkClick r:id="rId4" tooltip="Үндістан"/>
              </a:rPr>
              <a:t>Үндістан</a:t>
            </a:r>
            <a:r>
              <a:rPr lang="ru-RU" dirty="0"/>
              <a:t> </a:t>
            </a:r>
            <a:r>
              <a:rPr lang="ru-RU" dirty="0" err="1"/>
              <a:t>түбегінде</a:t>
            </a:r>
            <a:r>
              <a:rPr lang="ru-RU" dirty="0"/>
              <a:t>, </a:t>
            </a:r>
            <a:r>
              <a:rPr lang="ru-RU" dirty="0" err="1">
                <a:hlinkClick r:id="rId5" tooltip="Қытай"/>
              </a:rPr>
              <a:t>Қытайда</a:t>
            </a:r>
            <a:r>
              <a:rPr lang="ru-RU" dirty="0"/>
              <a:t>, </a:t>
            </a:r>
            <a:r>
              <a:rPr lang="ru-RU" dirty="0">
                <a:hlinkClick r:id="rId6" tooltip="Ява"/>
              </a:rPr>
              <a:t>Ява</a:t>
            </a:r>
            <a:r>
              <a:rPr lang="ru-RU" dirty="0"/>
              <a:t>, Суматра </a:t>
            </a:r>
            <a:r>
              <a:rPr lang="ru-RU" dirty="0" err="1"/>
              <a:t>аралдарында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кездеседі</a:t>
            </a:r>
            <a:r>
              <a:rPr lang="ru-RU" dirty="0"/>
              <a:t>. 20-ғасырдың 50-жылдарына </a:t>
            </a:r>
            <a:r>
              <a:rPr lang="ru-RU" dirty="0" err="1"/>
              <a:t>дейін</a:t>
            </a:r>
            <a:r>
              <a:rPr lang="ru-RU" dirty="0"/>
              <a:t> </a:t>
            </a:r>
            <a:r>
              <a:rPr lang="ru-RU" dirty="0" err="1">
                <a:hlinkClick r:id="rId7" tooltip="Тұран жолбарысы"/>
              </a:rPr>
              <a:t>Тұран</a:t>
            </a:r>
            <a:r>
              <a:rPr lang="ru-RU" dirty="0">
                <a:hlinkClick r:id="rId7" tooltip="Тұран жолбарысы"/>
              </a:rPr>
              <a:t> </a:t>
            </a:r>
            <a:r>
              <a:rPr lang="ru-RU" dirty="0" err="1">
                <a:hlinkClick r:id="rId7" tooltip="Тұран жолбарысы"/>
              </a:rPr>
              <a:t>жолбарысы</a:t>
            </a:r>
            <a:r>
              <a:rPr lang="ru-RU" dirty="0"/>
              <a:t> </a:t>
            </a:r>
            <a:r>
              <a:rPr lang="ru-RU" dirty="0" err="1">
                <a:hlinkClick r:id="rId8" tooltip="Қазақстан"/>
              </a:rPr>
              <a:t>Қазақстанда</a:t>
            </a:r>
            <a:r>
              <a:rPr lang="ru-RU" dirty="0"/>
              <a:t> </a:t>
            </a:r>
            <a:r>
              <a:rPr lang="ru-RU" dirty="0" err="1">
                <a:hlinkClick r:id="rId9" tooltip="Сырдария"/>
              </a:rPr>
              <a:t>Сырдарияның</a:t>
            </a:r>
            <a:r>
              <a:rPr lang="ru-RU" dirty="0"/>
              <a:t> 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ағысындағы</a:t>
            </a:r>
            <a:r>
              <a:rPr lang="ru-RU" dirty="0"/>
              <a:t> </a:t>
            </a:r>
            <a:r>
              <a:rPr lang="ru-RU" dirty="0" err="1"/>
              <a:t>қалың</a:t>
            </a:r>
            <a:r>
              <a:rPr lang="ru-RU" dirty="0"/>
              <a:t> </a:t>
            </a:r>
            <a:r>
              <a:rPr lang="ru-RU" dirty="0" err="1"/>
              <a:t>қамысты</a:t>
            </a:r>
            <a:r>
              <a:rPr lang="ru-RU" dirty="0"/>
              <a:t>, </a:t>
            </a:r>
            <a:r>
              <a:rPr lang="ru-RU" dirty="0" err="1"/>
              <a:t>тоғайларды</a:t>
            </a:r>
            <a:r>
              <a:rPr lang="ru-RU" dirty="0"/>
              <a:t> </a:t>
            </a:r>
            <a:r>
              <a:rPr lang="ru-RU" dirty="0" err="1"/>
              <a:t>мекендеген</a:t>
            </a:r>
            <a:r>
              <a:rPr lang="ru-RU" dirty="0"/>
              <a:t>; осы </a:t>
            </a:r>
            <a:r>
              <a:rPr lang="ru-RU" dirty="0" err="1"/>
              <a:t>өңірде</a:t>
            </a:r>
            <a:r>
              <a:rPr lang="ru-RU" dirty="0"/>
              <a:t>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жолбарыс</a:t>
            </a:r>
            <a:r>
              <a:rPr lang="ru-RU" dirty="0"/>
              <a:t> 1933 ж., ал </a:t>
            </a:r>
            <a:r>
              <a:rPr lang="ru-RU" dirty="0" err="1"/>
              <a:t>Балқаш</a:t>
            </a:r>
            <a:r>
              <a:rPr lang="ru-RU" dirty="0"/>
              <a:t> </a:t>
            </a:r>
            <a:r>
              <a:rPr lang="ru-RU" dirty="0" err="1"/>
              <a:t>жағалауында</a:t>
            </a:r>
            <a:r>
              <a:rPr lang="ru-RU" dirty="0"/>
              <a:t> 1948 ж. </a:t>
            </a:r>
            <a:r>
              <a:rPr lang="ru-RU" dirty="0" err="1"/>
              <a:t>атылған</a:t>
            </a:r>
            <a:r>
              <a:rPr lang="ru-RU" dirty="0" smtClean="0"/>
              <a:t>.</a:t>
            </a:r>
          </a:p>
          <a:p>
            <a:r>
              <a:rPr lang="ru-RU" dirty="0" err="1"/>
              <a:t>Тұрқы</a:t>
            </a:r>
            <a:r>
              <a:rPr lang="ru-RU" dirty="0"/>
              <a:t> 160 – 290 см (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ірілері</a:t>
            </a:r>
            <a:r>
              <a:rPr lang="ru-RU" dirty="0"/>
              <a:t> 3 м-</a:t>
            </a:r>
            <a:r>
              <a:rPr lang="ru-RU" dirty="0" err="1"/>
              <a:t>ден</a:t>
            </a:r>
            <a:r>
              <a:rPr lang="ru-RU" dirty="0"/>
              <a:t> </a:t>
            </a:r>
            <a:r>
              <a:rPr lang="ru-RU" dirty="0" err="1"/>
              <a:t>асады</a:t>
            </a:r>
            <a:r>
              <a:rPr lang="ru-RU" dirty="0"/>
              <a:t>), </a:t>
            </a:r>
            <a:r>
              <a:rPr lang="ru-RU" dirty="0" err="1"/>
              <a:t>құйрығының</a:t>
            </a:r>
            <a:r>
              <a:rPr lang="ru-RU" dirty="0"/>
              <a:t> </a:t>
            </a:r>
            <a:r>
              <a:rPr lang="ru-RU" dirty="0" err="1"/>
              <a:t>ұзындығы</a:t>
            </a:r>
            <a:r>
              <a:rPr lang="ru-RU" dirty="0"/>
              <a:t> 110 – 120 см-</a:t>
            </a:r>
            <a:r>
              <a:rPr lang="ru-RU" dirty="0" err="1"/>
              <a:t>дей</a:t>
            </a:r>
            <a:r>
              <a:rPr lang="ru-RU" dirty="0"/>
              <a:t>, </a:t>
            </a:r>
            <a:r>
              <a:rPr lang="ru-RU" dirty="0" err="1"/>
              <a:t>салмағы</a:t>
            </a:r>
            <a:r>
              <a:rPr lang="ru-RU" dirty="0"/>
              <a:t> 200 – 220 кг (</a:t>
            </a:r>
            <a:r>
              <a:rPr lang="ru-RU" dirty="0" err="1"/>
              <a:t>кейде</a:t>
            </a:r>
            <a:r>
              <a:rPr lang="ru-RU" dirty="0"/>
              <a:t> 300 кг-</a:t>
            </a:r>
            <a:r>
              <a:rPr lang="ru-RU" dirty="0" err="1"/>
              <a:t>нан</a:t>
            </a:r>
            <a:r>
              <a:rPr lang="ru-RU" dirty="0"/>
              <a:t> </a:t>
            </a:r>
            <a:r>
              <a:rPr lang="ru-RU" dirty="0" err="1"/>
              <a:t>артық</a:t>
            </a:r>
            <a:r>
              <a:rPr lang="ru-RU" dirty="0"/>
              <a:t>). </a:t>
            </a:r>
            <a:r>
              <a:rPr lang="ru-RU" dirty="0" err="1"/>
              <a:t>Еркегі</a:t>
            </a:r>
            <a:r>
              <a:rPr lang="ru-RU" dirty="0"/>
              <a:t> </a:t>
            </a:r>
            <a:r>
              <a:rPr lang="ru-RU" dirty="0" err="1"/>
              <a:t>ұрғашысынан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Басы </a:t>
            </a:r>
            <a:r>
              <a:rPr lang="ru-RU" dirty="0" err="1"/>
              <a:t>жұмыр</a:t>
            </a:r>
            <a:r>
              <a:rPr lang="ru-RU" dirty="0"/>
              <a:t>, </a:t>
            </a:r>
            <a:r>
              <a:rPr lang="ru-RU" dirty="0" err="1"/>
              <a:t>жүнінің</a:t>
            </a:r>
            <a:r>
              <a:rPr lang="ru-RU" dirty="0"/>
              <a:t> </a:t>
            </a:r>
            <a:r>
              <a:rPr lang="ru-RU" dirty="0" err="1"/>
              <a:t>түсі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жирен, </a:t>
            </a:r>
            <a:r>
              <a:rPr lang="ru-RU" dirty="0" err="1"/>
              <a:t>арқасы</a:t>
            </a:r>
            <a:r>
              <a:rPr lang="ru-RU" dirty="0"/>
              <a:t> мен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бүйірінде</a:t>
            </a:r>
            <a:r>
              <a:rPr lang="ru-RU" dirty="0"/>
              <a:t> </a:t>
            </a:r>
            <a:r>
              <a:rPr lang="ru-RU" dirty="0" err="1"/>
              <a:t>көлденең</a:t>
            </a:r>
            <a:r>
              <a:rPr lang="ru-RU" dirty="0"/>
              <a:t>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жолақтары</a:t>
            </a:r>
            <a:r>
              <a:rPr lang="ru-RU" dirty="0"/>
              <a:t> </a:t>
            </a:r>
            <a:r>
              <a:rPr lang="ru-RU" dirty="0" err="1"/>
              <a:t>айқын</a:t>
            </a:r>
            <a:r>
              <a:rPr lang="ru-RU" dirty="0"/>
              <a:t> </a:t>
            </a:r>
            <a:r>
              <a:rPr lang="ru-RU" dirty="0" err="1"/>
              <a:t>байқалады</a:t>
            </a:r>
            <a:r>
              <a:rPr lang="ru-RU" dirty="0"/>
              <a:t>. </a:t>
            </a:r>
            <a:r>
              <a:rPr lang="ru-RU" dirty="0" err="1"/>
              <a:t>Құлағы</a:t>
            </a:r>
            <a:r>
              <a:rPr lang="ru-RU" dirty="0"/>
              <a:t> </a:t>
            </a:r>
            <a:r>
              <a:rPr lang="ru-RU" dirty="0" err="1"/>
              <a:t>қысқа</a:t>
            </a:r>
            <a:r>
              <a:rPr lang="ru-RU" dirty="0"/>
              <a:t>, </a:t>
            </a:r>
            <a:r>
              <a:rPr lang="ru-RU" dirty="0" err="1"/>
              <a:t>төрт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мұртшалары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қылшықты</a:t>
            </a:r>
            <a:r>
              <a:rPr lang="ru-RU" dirty="0"/>
              <a:t> (</a:t>
            </a:r>
            <a:r>
              <a:rPr lang="ru-RU" dirty="0" err="1"/>
              <a:t>ұзындығы</a:t>
            </a:r>
            <a:r>
              <a:rPr lang="ru-RU" dirty="0"/>
              <a:t> 14 – 18 см).</a:t>
            </a:r>
          </a:p>
        </p:txBody>
      </p:sp>
      <p:pic>
        <p:nvPicPr>
          <p:cNvPr id="10242" name="Picture 2" descr="C:\Users\ЖАНИК\Downloads\Tiger_in_Ranthambhore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5469" r="3395" b="8046"/>
          <a:stretch/>
        </p:blipFill>
        <p:spPr bwMode="auto">
          <a:xfrm>
            <a:off x="5334000" y="178750"/>
            <a:ext cx="6858000" cy="46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778174"/>
                  </p:ext>
                </p:extLst>
              </p:nvPr>
            </p:nvGraphicFramePr>
            <p:xfrm>
              <a:off x="334536" y="1204331"/>
              <a:ext cx="11336108" cy="43653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4196"/>
                    <a:gridCol w="1613204"/>
                    <a:gridCol w="2346278"/>
                    <a:gridCol w="2705974"/>
                    <a:gridCol w="2886456"/>
                  </a:tblGrid>
                  <a:tr h="192405">
                    <a:tc>
                      <a:txBody>
                        <a:bodyPr/>
                        <a:lstStyle/>
                        <a:p>
                          <a:pPr marL="93663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а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в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с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д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е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79450">
                    <a:tc>
                      <a:txBody>
                        <a:bodyPr/>
                        <a:lstStyle/>
                        <a:p>
                          <a:pPr marL="6350"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 dirty="0">
                              <a:effectLst/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6350"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 dirty="0">
                              <a:effectLst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 dirty="0">
                              <a:effectLst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>
                              <a:effectLst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>
                              <a:effectLst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84200">
                    <a:tc>
                      <a:txBody>
                        <a:bodyPr/>
                        <a:lstStyle/>
                        <a:p>
                          <a:pPr marL="635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5а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а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635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4в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9в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х+5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у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х−5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ах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х+у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ау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х+у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2х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х−у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2у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у−х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>
                            <a:effectLst/>
                          </a:endParaRPr>
                        </a:p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 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16585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2р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5р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635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с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3в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с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>
                                            <a:effectLst/>
                                            <a:latin typeface="Cambria Math"/>
                                          </a:rPr>
                                          <m:t>в</m:t>
                                        </m:r>
                                      </m:e>
                                      <m:sup>
                                        <m:r>
                                          <a:rPr lang="ru-RU" sz="2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</a:endParaRPr>
                        </a:p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</a:p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</a:p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>
                                            <a:effectLst/>
                                            <a:latin typeface="Cambria Math"/>
                                          </a:rPr>
                                          <m:t>у</m:t>
                                        </m:r>
                                      </m:e>
                                      <m:sup>
                                        <m:r>
                                          <a:rPr lang="ru-RU" sz="24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>
                                            <a:effectLst/>
                                            <a:latin typeface="Cambria Math"/>
                                          </a:rPr>
                                          <m:t>у</m:t>
                                        </m:r>
                                      </m:e>
                                      <m:sup>
                                        <m:r>
                                          <a:rPr lang="ru-RU" sz="24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</a:endParaRPr>
                        </a:p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>
                                            <a:effectLst/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p>
                                        <m:r>
                                          <a:rPr lang="ru-RU" sz="2400">
                                            <a:effectLst/>
                                            <a:latin typeface="Cambria Math"/>
                                          </a:rPr>
                                          <m:t>2 </m:t>
                                        </m:r>
                                      </m:sup>
                                    </m:sSup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в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>
                                            <a:effectLst/>
                                            <a:latin typeface="Cambria Math"/>
                                          </a:rPr>
                                          <m:t>ав</m:t>
                                        </m:r>
                                      </m:e>
                                      <m:sup>
                                        <m:r>
                                          <a:rPr lang="ru-RU" sz="2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</a:endParaRPr>
                        </a:p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4х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5а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5х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4а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778174"/>
                  </p:ext>
                </p:extLst>
              </p:nvPr>
            </p:nvGraphicFramePr>
            <p:xfrm>
              <a:off x="334536" y="1204331"/>
              <a:ext cx="11336108" cy="43387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4196"/>
                    <a:gridCol w="1613204"/>
                    <a:gridCol w="2346278"/>
                    <a:gridCol w="2705974"/>
                    <a:gridCol w="2886456"/>
                  </a:tblGrid>
                  <a:tr h="420624">
                    <a:tc>
                      <a:txBody>
                        <a:bodyPr/>
                        <a:lstStyle/>
                        <a:p>
                          <a:pPr marL="93663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а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в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с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д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е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794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41" t="-72973" r="-534812" b="-479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11364" t="-72973" r="-493561" b="-479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44935" t="-72973" r="-238442" b="-479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12387" t="-72973" r="-106757" b="-479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93235" t="-72973" r="-211" b="-479279"/>
                          </a:stretch>
                        </a:blipFill>
                      </a:tcPr>
                    </a:tc>
                  </a:tr>
                  <a:tr h="128308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41" t="-90995" r="-534812" b="-1521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11364" t="-90995" r="-493561" b="-1521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44935" t="-90995" r="-238442" b="-1521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12387" t="-90995" r="-106757" b="-1521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93235" t="-90995" r="-211" b="-152133"/>
                          </a:stretch>
                        </a:blipFill>
                      </a:tcPr>
                    </a:tc>
                  </a:tr>
                  <a:tr h="195561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41" t="-125937" r="-534812" b="-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11364" t="-125937" r="-493561" b="-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44935" t="-125937" r="-238442" b="-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12387" t="-125937" r="-106757" b="-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93235" t="-125937" r="-211" b="-3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233854" y="200722"/>
            <a:ext cx="680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Ауызша тапсырма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71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1055</Words>
  <Application>Microsoft Office PowerPoint</Application>
  <PresentationFormat>Произвольный</PresentationFormat>
  <Paragraphs>165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Формула</vt:lpstr>
      <vt:lpstr>Алгебралық бөлшектерге амалдар қолдану</vt:lpstr>
      <vt:lpstr>Оқыту мақсаттары:</vt:lpstr>
      <vt:lpstr>Бағалау критерийлері:</vt:lpstr>
      <vt:lpstr>Үй тапсырмасын тексеру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Жұппен жұмыс</vt:lpstr>
      <vt:lpstr>Жұппен жұмыс</vt:lpstr>
      <vt:lpstr>Жұппен жұмыс(А,С)</vt:lpstr>
      <vt:lpstr>Жұппен жұмыс(А,С)</vt:lpstr>
      <vt:lpstr>Жеке жұмыс</vt:lpstr>
      <vt:lpstr>Деңгейлік тапсырмалар:</vt:lpstr>
      <vt:lpstr>Үйге тапсырма</vt:lpstr>
      <vt:lpstr>Рефлексия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Область допустимых значений алгебраической дроби</dc:title>
  <dc:creator>Жанибек Хамитбеков</dc:creator>
  <cp:lastModifiedBy>User</cp:lastModifiedBy>
  <cp:revision>51</cp:revision>
  <dcterms:created xsi:type="dcterms:W3CDTF">2017-04-05T10:35:01Z</dcterms:created>
  <dcterms:modified xsi:type="dcterms:W3CDTF">2018-04-11T04:01:53Z</dcterms:modified>
</cp:coreProperties>
</file>